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6"/>
  </p:notesMasterIdLst>
  <p:handoutMasterIdLst>
    <p:handoutMasterId r:id="rId27"/>
  </p:handoutMasterIdLst>
  <p:sldIdLst>
    <p:sldId id="1779" r:id="rId7"/>
    <p:sldId id="1805" r:id="rId8"/>
    <p:sldId id="1766" r:id="rId9"/>
    <p:sldId id="1804" r:id="rId10"/>
    <p:sldId id="1764" r:id="rId11"/>
    <p:sldId id="1780" r:id="rId12"/>
    <p:sldId id="1789" r:id="rId13"/>
    <p:sldId id="1790" r:id="rId14"/>
    <p:sldId id="1791" r:id="rId15"/>
    <p:sldId id="1782" r:id="rId16"/>
    <p:sldId id="1783" r:id="rId17"/>
    <p:sldId id="1784" r:id="rId18"/>
    <p:sldId id="1785" r:id="rId19"/>
    <p:sldId id="1781" r:id="rId20"/>
    <p:sldId id="1786" r:id="rId21"/>
    <p:sldId id="1787" r:id="rId22"/>
    <p:sldId id="1788" r:id="rId23"/>
    <p:sldId id="741" r:id="rId24"/>
    <p:sldId id="680" r:id="rId25"/>
  </p:sldIdLst>
  <p:sldSz cx="12196763" cy="6858000"/>
  <p:notesSz cx="6805613" cy="9939338"/>
  <p:custDataLst>
    <p:tags r:id="rId2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FFC000"/>
    <a:srgbClr val="374154"/>
    <a:srgbClr val="F78898"/>
    <a:srgbClr val="34393C"/>
    <a:srgbClr val="384056"/>
    <a:srgbClr val="FFFFFF"/>
    <a:srgbClr val="0078D5"/>
    <a:srgbClr val="B1C0D4"/>
    <a:srgbClr val="FF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12/14/22 11:17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72123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02081492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81661223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285364368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1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2" r:id="rId2"/>
    <p:sldLayoutId id="2147483915"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image" Target="../media/image19.tiff"/><Relationship Id="rId1" Type="http://schemas.openxmlformats.org/officeDocument/2006/relationships/slideLayout" Target="../slideLayouts/slideLayout6.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6.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1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81198DBB-EA09-2C44-9572-14B58E391AF9}"/>
              </a:ext>
            </a:extLst>
          </p:cNvPr>
          <p:cNvSpPr txBox="1">
            <a:spLocks/>
          </p:cNvSpPr>
          <p:nvPr/>
        </p:nvSpPr>
        <p:spPr>
          <a:xfrm>
            <a:off x="337741" y="692696"/>
            <a:ext cx="5976664"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dist"/>
            <a:r>
              <a:rPr lang="zh-CN" altLang="en-US" sz="6600" kern="0" dirty="0">
                <a:solidFill>
                  <a:schemeClr val="bg1"/>
                </a:solidFill>
                <a:latin typeface="Microsoft YaHei" panose="020B0503020204020204" pitchFamily="34" charset="-122"/>
                <a:ea typeface="Microsoft YaHei" panose="020B0503020204020204" pitchFamily="34" charset="-122"/>
              </a:rPr>
              <a:t>分布式集群</a:t>
            </a:r>
            <a:r>
              <a:rPr lang="zh-CN" altLang="en-US" sz="4000" kern="0" dirty="0">
                <a:solidFill>
                  <a:schemeClr val="bg1"/>
                </a:solidFill>
                <a:latin typeface="Microsoft YaHei" panose="020B0503020204020204" pitchFamily="34" charset="-122"/>
                <a:ea typeface="Microsoft YaHei" panose="020B0503020204020204" pitchFamily="34" charset="-122"/>
              </a:rPr>
              <a:t>系列</a:t>
            </a:r>
            <a:endParaRPr lang="zh-CN" altLang="en-US" sz="6600" kern="0" dirty="0">
              <a:solidFill>
                <a:schemeClr val="bg1"/>
              </a:solidFill>
              <a:latin typeface="Microsoft YaHei" panose="020B0503020204020204" pitchFamily="34" charset="-122"/>
              <a:ea typeface="Microsoft YaHei" panose="020B0503020204020204" pitchFamily="34" charset="-122"/>
            </a:endParaRPr>
          </a:p>
        </p:txBody>
      </p:sp>
      <p:sp>
        <p:nvSpPr>
          <p:cNvPr id="9" name="标题 1">
            <a:extLst>
              <a:ext uri="{FF2B5EF4-FFF2-40B4-BE49-F238E27FC236}">
                <a16:creationId xmlns:a16="http://schemas.microsoft.com/office/drawing/2014/main" id="{8FB27C4D-28C3-D849-AC4F-D25665342C04}"/>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kern="0" dirty="0">
                <a:solidFill>
                  <a:schemeClr val="bg1"/>
                </a:solidFill>
                <a:latin typeface="Microsoft YaHei" panose="020B0503020204020204" pitchFamily="34" charset="-122"/>
                <a:ea typeface="Microsoft YaHei" panose="020B0503020204020204" pitchFamily="34" charset="-122"/>
              </a:rPr>
              <a:t>AI</a:t>
            </a:r>
            <a:r>
              <a:rPr lang="zh-CN" altLang="en-US" sz="9600" kern="0">
                <a:solidFill>
                  <a:schemeClr val="bg1"/>
                </a:solidFill>
                <a:latin typeface="Microsoft YaHei" panose="020B0503020204020204" pitchFamily="34" charset="-122"/>
                <a:ea typeface="Microsoft YaHei" panose="020B0503020204020204" pitchFamily="34" charset="-122"/>
              </a:rPr>
              <a:t>集群架构</a:t>
            </a:r>
            <a:endParaRPr lang="zh-CN" altLang="en-US" sz="9600" kern="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环同步（</a:t>
            </a:r>
            <a:r>
              <a:rPr lang="en-US" altLang="zh-CN" dirty="0"/>
              <a:t>Ring Synchronization</a:t>
            </a:r>
            <a:r>
              <a:rPr lang="zh-CN" altLang="en-US" dirty="0"/>
              <a:t>）</a:t>
            </a:r>
          </a:p>
        </p:txBody>
      </p:sp>
      <p:sp>
        <p:nvSpPr>
          <p:cNvPr id="3" name="内容占位符 2">
            <a:extLst>
              <a:ext uri="{FF2B5EF4-FFF2-40B4-BE49-F238E27FC236}">
                <a16:creationId xmlns:a16="http://schemas.microsoft.com/office/drawing/2014/main" id="{412FF2D9-85F1-4641-8D89-D19A210BE45F}"/>
              </a:ext>
            </a:extLst>
          </p:cNvPr>
          <p:cNvSpPr>
            <a:spLocks noGrp="1"/>
          </p:cNvSpPr>
          <p:nvPr>
            <p:ph sz="half" idx="1"/>
          </p:nvPr>
        </p:nvSpPr>
        <p:spPr>
          <a:xfrm>
            <a:off x="623635" y="1412776"/>
            <a:ext cx="10963473" cy="936104"/>
          </a:xfrm>
        </p:spPr>
        <p:txBody>
          <a:bodyPr/>
          <a:lstStyle/>
          <a:p>
            <a:pPr marL="0" indent="0" algn="ctr">
              <a:buNone/>
            </a:pPr>
            <a:r>
              <a:rPr lang="zh-CN" altLang="en-US" dirty="0"/>
              <a:t>聚合的</a:t>
            </a:r>
            <a:r>
              <a:rPr lang="en-US" altLang="zh-CN" dirty="0"/>
              <a:t>NVLink</a:t>
            </a:r>
            <a:r>
              <a:rPr lang="zh-CN" altLang="en-US" dirty="0"/>
              <a:t>带宽明显高于</a:t>
            </a:r>
            <a:r>
              <a:rPr lang="en-US" altLang="zh-CN" dirty="0"/>
              <a:t>PCIe</a:t>
            </a:r>
            <a:r>
              <a:rPr lang="zh-CN" altLang="en-US" dirty="0"/>
              <a:t>带宽，问题是如何有效地使用环</a:t>
            </a:r>
            <a:endParaRPr kumimoji="1" lang="zh-CN" altLang="en-US" sz="1800" dirty="0"/>
          </a:p>
        </p:txBody>
      </p:sp>
      <p:pic>
        <p:nvPicPr>
          <p:cNvPr id="5" name="图片 4">
            <a:extLst>
              <a:ext uri="{FF2B5EF4-FFF2-40B4-BE49-F238E27FC236}">
                <a16:creationId xmlns:a16="http://schemas.microsoft.com/office/drawing/2014/main" id="{A734D8F4-6A10-AC4C-9D3B-9AE24E4AFCE0}"/>
              </a:ext>
            </a:extLst>
          </p:cNvPr>
          <p:cNvPicPr>
            <a:picLocks noChangeAspect="1"/>
          </p:cNvPicPr>
          <p:nvPr/>
        </p:nvPicPr>
        <p:blipFill>
          <a:blip r:embed="rId2"/>
          <a:stretch>
            <a:fillRect/>
          </a:stretch>
        </p:blipFill>
        <p:spPr>
          <a:xfrm>
            <a:off x="2930029" y="2204864"/>
            <a:ext cx="5082108" cy="3754350"/>
          </a:xfrm>
          <a:prstGeom prst="rect">
            <a:avLst/>
          </a:prstGeom>
        </p:spPr>
      </p:pic>
    </p:spTree>
    <p:extLst>
      <p:ext uri="{BB962C8B-B14F-4D97-AF65-F5344CB8AC3E}">
        <p14:creationId xmlns:p14="http://schemas.microsoft.com/office/powerpoint/2010/main" val="279037866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环同步（</a:t>
            </a:r>
            <a:r>
              <a:rPr lang="en-US" altLang="zh-CN" dirty="0"/>
              <a:t>Ring Synchronization</a:t>
            </a:r>
            <a:r>
              <a:rPr lang="zh-CN" altLang="en-US" dirty="0"/>
              <a:t>）</a:t>
            </a:r>
          </a:p>
        </p:txBody>
      </p:sp>
      <p:sp>
        <p:nvSpPr>
          <p:cNvPr id="3" name="内容占位符 2">
            <a:extLst>
              <a:ext uri="{FF2B5EF4-FFF2-40B4-BE49-F238E27FC236}">
                <a16:creationId xmlns:a16="http://schemas.microsoft.com/office/drawing/2014/main" id="{412FF2D9-85F1-4641-8D89-D19A210BE45F}"/>
              </a:ext>
            </a:extLst>
          </p:cNvPr>
          <p:cNvSpPr>
            <a:spLocks noGrp="1"/>
          </p:cNvSpPr>
          <p:nvPr>
            <p:ph sz="half" idx="1"/>
          </p:nvPr>
        </p:nvSpPr>
        <p:spPr>
          <a:xfrm>
            <a:off x="3794125" y="6093296"/>
            <a:ext cx="5474746" cy="589190"/>
          </a:xfrm>
        </p:spPr>
        <p:txBody>
          <a:bodyPr/>
          <a:lstStyle/>
          <a:p>
            <a:pPr marL="0" indent="0" algn="ctr">
              <a:buNone/>
            </a:pPr>
            <a:r>
              <a:rPr lang="zh-CN" altLang="en-US" sz="1800" dirty="0"/>
              <a:t>在</a:t>
            </a:r>
            <a:r>
              <a:rPr lang="en-US" altLang="zh-CN" sz="1800" dirty="0"/>
              <a:t>8</a:t>
            </a:r>
            <a:r>
              <a:rPr lang="zh-CN" altLang="en-US" sz="1800" dirty="0"/>
              <a:t>台</a:t>
            </a:r>
            <a:r>
              <a:rPr lang="en-US" altLang="zh-CN" sz="1800" dirty="0"/>
              <a:t>V100 GPU</a:t>
            </a:r>
            <a:r>
              <a:rPr lang="zh-CN" altLang="en-US" sz="1800" dirty="0"/>
              <a:t>服务器上连接</a:t>
            </a:r>
            <a:r>
              <a:rPr lang="en-US" altLang="zh-CN" sz="1800" dirty="0"/>
              <a:t>NVLink</a:t>
            </a:r>
            <a:endParaRPr kumimoji="1" lang="zh-CN" altLang="en-US" sz="1600" dirty="0"/>
          </a:p>
        </p:txBody>
      </p:sp>
      <p:pic>
        <p:nvPicPr>
          <p:cNvPr id="4" name="图片 3">
            <a:extLst>
              <a:ext uri="{FF2B5EF4-FFF2-40B4-BE49-F238E27FC236}">
                <a16:creationId xmlns:a16="http://schemas.microsoft.com/office/drawing/2014/main" id="{1891EB9F-3EB4-2E45-95B6-8B7F29C66501}"/>
              </a:ext>
            </a:extLst>
          </p:cNvPr>
          <p:cNvPicPr>
            <a:picLocks noChangeAspect="1"/>
          </p:cNvPicPr>
          <p:nvPr/>
        </p:nvPicPr>
        <p:blipFill>
          <a:blip r:embed="rId2"/>
          <a:stretch>
            <a:fillRect/>
          </a:stretch>
        </p:blipFill>
        <p:spPr>
          <a:xfrm>
            <a:off x="2603126" y="1210379"/>
            <a:ext cx="7004490" cy="4803079"/>
          </a:xfrm>
          <a:prstGeom prst="rect">
            <a:avLst/>
          </a:prstGeom>
        </p:spPr>
      </p:pic>
    </p:spTree>
    <p:extLst>
      <p:ext uri="{BB962C8B-B14F-4D97-AF65-F5344CB8AC3E}">
        <p14:creationId xmlns:p14="http://schemas.microsoft.com/office/powerpoint/2010/main" val="3354283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环同步（</a:t>
            </a:r>
            <a:r>
              <a:rPr lang="en-US" altLang="zh-CN" dirty="0"/>
              <a:t>Ring Synchronization</a:t>
            </a:r>
            <a:r>
              <a:rPr lang="zh-CN" altLang="en-US" dirty="0"/>
              <a:t>）</a:t>
            </a:r>
          </a:p>
        </p:txBody>
      </p:sp>
      <p:pic>
        <p:nvPicPr>
          <p:cNvPr id="7" name="图片 6">
            <a:extLst>
              <a:ext uri="{FF2B5EF4-FFF2-40B4-BE49-F238E27FC236}">
                <a16:creationId xmlns:a16="http://schemas.microsoft.com/office/drawing/2014/main" id="{9492F929-530C-A246-8702-D0DCBCD5F19C}"/>
              </a:ext>
            </a:extLst>
          </p:cNvPr>
          <p:cNvPicPr>
            <a:picLocks noChangeAspect="1"/>
          </p:cNvPicPr>
          <p:nvPr/>
        </p:nvPicPr>
        <p:blipFill>
          <a:blip r:embed="rId2"/>
          <a:stretch>
            <a:fillRect/>
          </a:stretch>
        </p:blipFill>
        <p:spPr>
          <a:xfrm>
            <a:off x="3290069" y="1224116"/>
            <a:ext cx="5184576" cy="4828137"/>
          </a:xfrm>
          <a:prstGeom prst="rect">
            <a:avLst/>
          </a:prstGeom>
        </p:spPr>
      </p:pic>
      <p:sp>
        <p:nvSpPr>
          <p:cNvPr id="8" name="矩形 7">
            <a:extLst>
              <a:ext uri="{FF2B5EF4-FFF2-40B4-BE49-F238E27FC236}">
                <a16:creationId xmlns:a16="http://schemas.microsoft.com/office/drawing/2014/main" id="{AA34ABB6-2ECD-5446-91F4-48DA9DEB4AFC}"/>
              </a:ext>
            </a:extLst>
          </p:cNvPr>
          <p:cNvSpPr/>
          <p:nvPr/>
        </p:nvSpPr>
        <p:spPr>
          <a:xfrm>
            <a:off x="4486592" y="6237312"/>
            <a:ext cx="2879314" cy="369332"/>
          </a:xfrm>
          <a:prstGeom prst="rect">
            <a:avLst/>
          </a:prstGeom>
        </p:spPr>
        <p:txBody>
          <a:bodyPr wrap="none">
            <a:spAutoFit/>
          </a:bodyPr>
          <a:lstStyle/>
          <a:p>
            <a:r>
              <a:rPr lang="zh-CN" altLang="en-US" dirty="0">
                <a:latin typeface="+mj-ea"/>
                <a:ea typeface="+mj-ea"/>
              </a:rPr>
              <a:t>环（</a:t>
            </a:r>
            <a:r>
              <a:rPr lang="en-US" altLang="zh-CN" dirty="0">
                <a:latin typeface="+mj-ea"/>
                <a:ea typeface="+mj-ea"/>
              </a:rPr>
              <a:t>1-2-3-4-5-6-7-8-1</a:t>
            </a:r>
            <a:r>
              <a:rPr lang="zh-CN" altLang="en-US" dirty="0">
                <a:latin typeface="+mj-ea"/>
                <a:ea typeface="+mj-ea"/>
              </a:rPr>
              <a:t>）</a:t>
            </a:r>
          </a:p>
        </p:txBody>
      </p:sp>
    </p:spTree>
    <p:extLst>
      <p:ext uri="{BB962C8B-B14F-4D97-AF65-F5344CB8AC3E}">
        <p14:creationId xmlns:p14="http://schemas.microsoft.com/office/powerpoint/2010/main" val="278618094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环同步（</a:t>
            </a:r>
            <a:r>
              <a:rPr lang="en-US" altLang="zh-CN" dirty="0"/>
              <a:t>Ring Synchronization</a:t>
            </a:r>
            <a:r>
              <a:rPr lang="zh-CN" altLang="en-US" dirty="0"/>
              <a:t>）</a:t>
            </a:r>
          </a:p>
        </p:txBody>
      </p:sp>
      <p:sp>
        <p:nvSpPr>
          <p:cNvPr id="8" name="矩形 7">
            <a:extLst>
              <a:ext uri="{FF2B5EF4-FFF2-40B4-BE49-F238E27FC236}">
                <a16:creationId xmlns:a16="http://schemas.microsoft.com/office/drawing/2014/main" id="{AA34ABB6-2ECD-5446-91F4-48DA9DEB4AFC}"/>
              </a:ext>
            </a:extLst>
          </p:cNvPr>
          <p:cNvSpPr/>
          <p:nvPr/>
        </p:nvSpPr>
        <p:spPr>
          <a:xfrm>
            <a:off x="4486592" y="6237312"/>
            <a:ext cx="2884123" cy="369332"/>
          </a:xfrm>
          <a:prstGeom prst="rect">
            <a:avLst/>
          </a:prstGeom>
        </p:spPr>
        <p:txBody>
          <a:bodyPr wrap="none">
            <a:spAutoFit/>
          </a:bodyPr>
          <a:lstStyle/>
          <a:p>
            <a:r>
              <a:rPr lang="zh-CN" altLang="en-US" dirty="0">
                <a:latin typeface="+mj-ea"/>
                <a:ea typeface="+mj-ea"/>
              </a:rPr>
              <a:t>环（</a:t>
            </a:r>
            <a:r>
              <a:rPr lang="en-US" altLang="zh-CN" dirty="0">
                <a:latin typeface="+mj-ea"/>
                <a:ea typeface="+mj-ea"/>
              </a:rPr>
              <a:t>1-4-6-3-5-8-2-7-1</a:t>
            </a:r>
            <a:r>
              <a:rPr lang="zh-CN" altLang="en-US" dirty="0">
                <a:latin typeface="+mj-ea"/>
                <a:ea typeface="+mj-ea"/>
              </a:rPr>
              <a:t>）</a:t>
            </a:r>
          </a:p>
        </p:txBody>
      </p:sp>
      <p:pic>
        <p:nvPicPr>
          <p:cNvPr id="3" name="图片 2">
            <a:extLst>
              <a:ext uri="{FF2B5EF4-FFF2-40B4-BE49-F238E27FC236}">
                <a16:creationId xmlns:a16="http://schemas.microsoft.com/office/drawing/2014/main" id="{3E4D1478-40E0-0849-9E49-25F64DEE1B39}"/>
              </a:ext>
            </a:extLst>
          </p:cNvPr>
          <p:cNvPicPr>
            <a:picLocks noChangeAspect="1"/>
          </p:cNvPicPr>
          <p:nvPr/>
        </p:nvPicPr>
        <p:blipFill>
          <a:blip r:embed="rId2"/>
          <a:stretch>
            <a:fillRect/>
          </a:stretch>
        </p:blipFill>
        <p:spPr>
          <a:xfrm>
            <a:off x="3300361" y="1222056"/>
            <a:ext cx="5174284" cy="4818552"/>
          </a:xfrm>
          <a:prstGeom prst="rect">
            <a:avLst/>
          </a:prstGeom>
        </p:spPr>
      </p:pic>
    </p:spTree>
    <p:extLst>
      <p:ext uri="{BB962C8B-B14F-4D97-AF65-F5344CB8AC3E}">
        <p14:creationId xmlns:p14="http://schemas.microsoft.com/office/powerpoint/2010/main" val="23337199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0DB3A-2831-6343-9CA4-7CB2EC01A47E}"/>
              </a:ext>
            </a:extLst>
          </p:cNvPr>
          <p:cNvSpPr>
            <a:spLocks noGrp="1"/>
          </p:cNvSpPr>
          <p:nvPr>
            <p:ph type="title"/>
          </p:nvPr>
        </p:nvSpPr>
        <p:spPr/>
        <p:txBody>
          <a:bodyPr/>
          <a:lstStyle/>
          <a:p>
            <a:r>
              <a:rPr lang="zh-CN" altLang="en-US" dirty="0"/>
              <a:t>环同步 </a:t>
            </a:r>
            <a:r>
              <a:rPr lang="en-US" altLang="zh-CN" dirty="0"/>
              <a:t>Ring</a:t>
            </a:r>
            <a:r>
              <a:rPr lang="zh-CN" altLang="en-US" dirty="0"/>
              <a:t> </a:t>
            </a:r>
            <a:r>
              <a:rPr lang="en-US" altLang="zh-CN" dirty="0"/>
              <a:t>All</a:t>
            </a:r>
            <a:r>
              <a:rPr lang="zh-CN" altLang="en-US" dirty="0"/>
              <a:t> </a:t>
            </a:r>
            <a:r>
              <a:rPr lang="en-US" altLang="zh-CN" dirty="0"/>
              <a:t>Reduce(I)</a:t>
            </a:r>
            <a:endParaRPr kumimoji="1" lang="zh-CN" altLang="en-US" dirty="0"/>
          </a:p>
        </p:txBody>
      </p:sp>
      <p:pic>
        <p:nvPicPr>
          <p:cNvPr id="4" name="图片 3">
            <a:extLst>
              <a:ext uri="{FF2B5EF4-FFF2-40B4-BE49-F238E27FC236}">
                <a16:creationId xmlns:a16="http://schemas.microsoft.com/office/drawing/2014/main" id="{1EA3B31F-7702-3C4D-B87E-A469B0CE2669}"/>
              </a:ext>
            </a:extLst>
          </p:cNvPr>
          <p:cNvPicPr>
            <a:picLocks noChangeAspect="1"/>
          </p:cNvPicPr>
          <p:nvPr/>
        </p:nvPicPr>
        <p:blipFill>
          <a:blip r:embed="rId2"/>
          <a:stretch>
            <a:fillRect/>
          </a:stretch>
        </p:blipFill>
        <p:spPr>
          <a:xfrm>
            <a:off x="3225093" y="1412776"/>
            <a:ext cx="5746576" cy="4526201"/>
          </a:xfrm>
          <a:prstGeom prst="rect">
            <a:avLst/>
          </a:prstGeom>
        </p:spPr>
      </p:pic>
    </p:spTree>
    <p:extLst>
      <p:ext uri="{BB962C8B-B14F-4D97-AF65-F5344CB8AC3E}">
        <p14:creationId xmlns:p14="http://schemas.microsoft.com/office/powerpoint/2010/main" val="42241190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19E95F9-7992-8040-94D5-0932C1D5F7E9}"/>
              </a:ext>
            </a:extLst>
          </p:cNvPr>
          <p:cNvPicPr>
            <a:picLocks noChangeAspect="1"/>
          </p:cNvPicPr>
          <p:nvPr/>
        </p:nvPicPr>
        <p:blipFill>
          <a:blip r:embed="rId2"/>
          <a:stretch>
            <a:fillRect/>
          </a:stretch>
        </p:blipFill>
        <p:spPr>
          <a:xfrm>
            <a:off x="3134085" y="1602765"/>
            <a:ext cx="6703311" cy="4012318"/>
          </a:xfrm>
          <a:prstGeom prst="rect">
            <a:avLst/>
          </a:prstGeom>
        </p:spPr>
      </p:pic>
      <p:sp>
        <p:nvSpPr>
          <p:cNvPr id="2" name="标题 1">
            <a:extLst>
              <a:ext uri="{FF2B5EF4-FFF2-40B4-BE49-F238E27FC236}">
                <a16:creationId xmlns:a16="http://schemas.microsoft.com/office/drawing/2014/main" id="{6080DB3A-2831-6343-9CA4-7CB2EC01A47E}"/>
              </a:ext>
            </a:extLst>
          </p:cNvPr>
          <p:cNvSpPr>
            <a:spLocks noGrp="1"/>
          </p:cNvSpPr>
          <p:nvPr>
            <p:ph type="title"/>
          </p:nvPr>
        </p:nvSpPr>
        <p:spPr/>
        <p:txBody>
          <a:bodyPr/>
          <a:lstStyle/>
          <a:p>
            <a:r>
              <a:rPr lang="zh-CN" altLang="en-US" dirty="0"/>
              <a:t>环同步 </a:t>
            </a:r>
            <a:r>
              <a:rPr lang="en-US" altLang="zh-CN" dirty="0"/>
              <a:t>Ring</a:t>
            </a:r>
            <a:r>
              <a:rPr lang="zh-CN" altLang="en-US" dirty="0"/>
              <a:t> </a:t>
            </a:r>
            <a:r>
              <a:rPr lang="en-US" altLang="zh-CN" dirty="0"/>
              <a:t>All</a:t>
            </a:r>
            <a:r>
              <a:rPr lang="zh-CN" altLang="en-US" dirty="0"/>
              <a:t> </a:t>
            </a:r>
            <a:r>
              <a:rPr lang="en-US" altLang="zh-CN" dirty="0"/>
              <a:t>Reduce(II)</a:t>
            </a:r>
            <a:r>
              <a:rPr lang="zh-CN" altLang="en-US" dirty="0"/>
              <a:t> </a:t>
            </a:r>
            <a:r>
              <a:rPr lang="en-US" altLang="zh-CN" dirty="0"/>
              <a:t>Scatter-reduce</a:t>
            </a:r>
            <a:endParaRPr kumimoji="1" lang="zh-CN" altLang="en-US" dirty="0"/>
          </a:p>
        </p:txBody>
      </p:sp>
      <p:pic>
        <p:nvPicPr>
          <p:cNvPr id="5" name="图片 4">
            <a:extLst>
              <a:ext uri="{FF2B5EF4-FFF2-40B4-BE49-F238E27FC236}">
                <a16:creationId xmlns:a16="http://schemas.microsoft.com/office/drawing/2014/main" id="{0FAF01AB-0965-E84A-9B1A-E5687E89DE08}"/>
              </a:ext>
            </a:extLst>
          </p:cNvPr>
          <p:cNvPicPr>
            <a:picLocks noChangeAspect="1"/>
          </p:cNvPicPr>
          <p:nvPr/>
        </p:nvPicPr>
        <p:blipFill>
          <a:blip r:embed="rId3"/>
          <a:stretch>
            <a:fillRect/>
          </a:stretch>
        </p:blipFill>
        <p:spPr>
          <a:xfrm>
            <a:off x="3134085" y="1224587"/>
            <a:ext cx="6896676" cy="4801891"/>
          </a:xfrm>
          <a:prstGeom prst="rect">
            <a:avLst/>
          </a:prstGeom>
        </p:spPr>
      </p:pic>
      <p:pic>
        <p:nvPicPr>
          <p:cNvPr id="6" name="图片 5">
            <a:extLst>
              <a:ext uri="{FF2B5EF4-FFF2-40B4-BE49-F238E27FC236}">
                <a16:creationId xmlns:a16="http://schemas.microsoft.com/office/drawing/2014/main" id="{2EF061F4-E754-8F41-BC09-964340EB3A2E}"/>
              </a:ext>
            </a:extLst>
          </p:cNvPr>
          <p:cNvPicPr>
            <a:picLocks noChangeAspect="1"/>
          </p:cNvPicPr>
          <p:nvPr/>
        </p:nvPicPr>
        <p:blipFill>
          <a:blip r:embed="rId4"/>
          <a:stretch>
            <a:fillRect/>
          </a:stretch>
        </p:blipFill>
        <p:spPr>
          <a:xfrm>
            <a:off x="3134085" y="1231393"/>
            <a:ext cx="6848335" cy="4930801"/>
          </a:xfrm>
          <a:prstGeom prst="rect">
            <a:avLst/>
          </a:prstGeom>
        </p:spPr>
      </p:pic>
      <p:pic>
        <p:nvPicPr>
          <p:cNvPr id="7" name="图片 6">
            <a:extLst>
              <a:ext uri="{FF2B5EF4-FFF2-40B4-BE49-F238E27FC236}">
                <a16:creationId xmlns:a16="http://schemas.microsoft.com/office/drawing/2014/main" id="{0AB49050-AE48-004C-B39C-9DB634F4A7D3}"/>
              </a:ext>
            </a:extLst>
          </p:cNvPr>
          <p:cNvPicPr>
            <a:picLocks noChangeAspect="1"/>
          </p:cNvPicPr>
          <p:nvPr/>
        </p:nvPicPr>
        <p:blipFill>
          <a:blip r:embed="rId3"/>
          <a:stretch>
            <a:fillRect/>
          </a:stretch>
        </p:blipFill>
        <p:spPr>
          <a:xfrm>
            <a:off x="3134085" y="1224586"/>
            <a:ext cx="6896676" cy="4801891"/>
          </a:xfrm>
          <a:prstGeom prst="rect">
            <a:avLst/>
          </a:prstGeom>
        </p:spPr>
      </p:pic>
      <p:pic>
        <p:nvPicPr>
          <p:cNvPr id="8" name="图片 7">
            <a:extLst>
              <a:ext uri="{FF2B5EF4-FFF2-40B4-BE49-F238E27FC236}">
                <a16:creationId xmlns:a16="http://schemas.microsoft.com/office/drawing/2014/main" id="{5D401A22-E9AE-3047-9B29-4D9A1F91B4A6}"/>
              </a:ext>
            </a:extLst>
          </p:cNvPr>
          <p:cNvPicPr>
            <a:picLocks noChangeAspect="1"/>
          </p:cNvPicPr>
          <p:nvPr/>
        </p:nvPicPr>
        <p:blipFill>
          <a:blip r:embed="rId4"/>
          <a:stretch>
            <a:fillRect/>
          </a:stretch>
        </p:blipFill>
        <p:spPr>
          <a:xfrm>
            <a:off x="3134085" y="1240596"/>
            <a:ext cx="6848335" cy="4930801"/>
          </a:xfrm>
          <a:prstGeom prst="rect">
            <a:avLst/>
          </a:prstGeom>
        </p:spPr>
      </p:pic>
      <p:pic>
        <p:nvPicPr>
          <p:cNvPr id="9" name="图片 8">
            <a:extLst>
              <a:ext uri="{FF2B5EF4-FFF2-40B4-BE49-F238E27FC236}">
                <a16:creationId xmlns:a16="http://schemas.microsoft.com/office/drawing/2014/main" id="{33429829-0666-B448-8BCA-29F9C175643C}"/>
              </a:ext>
            </a:extLst>
          </p:cNvPr>
          <p:cNvPicPr>
            <a:picLocks noChangeAspect="1"/>
          </p:cNvPicPr>
          <p:nvPr/>
        </p:nvPicPr>
        <p:blipFill>
          <a:blip r:embed="rId5"/>
          <a:stretch>
            <a:fillRect/>
          </a:stretch>
        </p:blipFill>
        <p:spPr>
          <a:xfrm>
            <a:off x="3134085" y="1255304"/>
            <a:ext cx="6848335" cy="4801891"/>
          </a:xfrm>
          <a:prstGeom prst="rect">
            <a:avLst/>
          </a:prstGeom>
        </p:spPr>
      </p:pic>
      <p:pic>
        <p:nvPicPr>
          <p:cNvPr id="10" name="图片 9">
            <a:extLst>
              <a:ext uri="{FF2B5EF4-FFF2-40B4-BE49-F238E27FC236}">
                <a16:creationId xmlns:a16="http://schemas.microsoft.com/office/drawing/2014/main" id="{DC5A241A-E042-174C-A2E9-982D9A9CDE9D}"/>
              </a:ext>
            </a:extLst>
          </p:cNvPr>
          <p:cNvPicPr>
            <a:picLocks noChangeAspect="1"/>
          </p:cNvPicPr>
          <p:nvPr/>
        </p:nvPicPr>
        <p:blipFill>
          <a:blip r:embed="rId6"/>
          <a:stretch>
            <a:fillRect/>
          </a:stretch>
        </p:blipFill>
        <p:spPr>
          <a:xfrm>
            <a:off x="3134085" y="1256409"/>
            <a:ext cx="6880562" cy="4801891"/>
          </a:xfrm>
          <a:prstGeom prst="rect">
            <a:avLst/>
          </a:prstGeom>
        </p:spPr>
      </p:pic>
      <p:pic>
        <p:nvPicPr>
          <p:cNvPr id="11" name="图片 10">
            <a:extLst>
              <a:ext uri="{FF2B5EF4-FFF2-40B4-BE49-F238E27FC236}">
                <a16:creationId xmlns:a16="http://schemas.microsoft.com/office/drawing/2014/main" id="{639C7923-F11D-434F-AC74-20DBF42FFC0E}"/>
              </a:ext>
            </a:extLst>
          </p:cNvPr>
          <p:cNvPicPr>
            <a:picLocks noChangeAspect="1"/>
          </p:cNvPicPr>
          <p:nvPr/>
        </p:nvPicPr>
        <p:blipFill>
          <a:blip r:embed="rId7"/>
          <a:stretch>
            <a:fillRect/>
          </a:stretch>
        </p:blipFill>
        <p:spPr>
          <a:xfrm>
            <a:off x="3134085" y="1820690"/>
            <a:ext cx="6703311" cy="3770612"/>
          </a:xfrm>
          <a:prstGeom prst="rect">
            <a:avLst/>
          </a:prstGeom>
        </p:spPr>
      </p:pic>
    </p:spTree>
    <p:extLst>
      <p:ext uri="{BB962C8B-B14F-4D97-AF65-F5344CB8AC3E}">
        <p14:creationId xmlns:p14="http://schemas.microsoft.com/office/powerpoint/2010/main" val="416315460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11CCF4-55C3-6846-A63D-6A532AC4AF15}"/>
              </a:ext>
            </a:extLst>
          </p:cNvPr>
          <p:cNvSpPr>
            <a:spLocks noGrp="1"/>
          </p:cNvSpPr>
          <p:nvPr>
            <p:ph type="title"/>
          </p:nvPr>
        </p:nvSpPr>
        <p:spPr/>
        <p:txBody>
          <a:bodyPr/>
          <a:lstStyle/>
          <a:p>
            <a:r>
              <a:rPr lang="zh-CN" altLang="en-US" dirty="0"/>
              <a:t>环同步 </a:t>
            </a:r>
            <a:r>
              <a:rPr lang="en-US" altLang="zh-CN" dirty="0"/>
              <a:t>Ring</a:t>
            </a:r>
            <a:r>
              <a:rPr lang="zh-CN" altLang="en-US" dirty="0"/>
              <a:t> </a:t>
            </a:r>
            <a:r>
              <a:rPr lang="en-US" altLang="zh-CN" dirty="0"/>
              <a:t>All</a:t>
            </a:r>
            <a:r>
              <a:rPr lang="zh-CN" altLang="en-US" dirty="0"/>
              <a:t> </a:t>
            </a:r>
            <a:r>
              <a:rPr lang="en-US" altLang="zh-CN" dirty="0"/>
              <a:t>Reduce(III)</a:t>
            </a:r>
            <a:r>
              <a:rPr lang="zh-CN" altLang="en-US" dirty="0"/>
              <a:t> </a:t>
            </a:r>
            <a:r>
              <a:rPr lang="en-US" altLang="zh-CN" dirty="0"/>
              <a:t>All</a:t>
            </a:r>
            <a:r>
              <a:rPr lang="zh-CN" altLang="en-US" dirty="0"/>
              <a:t> </a:t>
            </a:r>
            <a:r>
              <a:rPr lang="en-US" altLang="zh-CN" dirty="0"/>
              <a:t>Gather</a:t>
            </a:r>
            <a:endParaRPr kumimoji="1" lang="zh-CN" altLang="en-US" dirty="0"/>
          </a:p>
        </p:txBody>
      </p:sp>
      <p:pic>
        <p:nvPicPr>
          <p:cNvPr id="4" name="图片 3">
            <a:extLst>
              <a:ext uri="{FF2B5EF4-FFF2-40B4-BE49-F238E27FC236}">
                <a16:creationId xmlns:a16="http://schemas.microsoft.com/office/drawing/2014/main" id="{0833E1F3-8DF5-3F48-8AF0-0771895E3AB0}"/>
              </a:ext>
            </a:extLst>
          </p:cNvPr>
          <p:cNvPicPr>
            <a:picLocks noChangeAspect="1"/>
          </p:cNvPicPr>
          <p:nvPr/>
        </p:nvPicPr>
        <p:blipFill>
          <a:blip r:embed="rId2"/>
          <a:stretch>
            <a:fillRect/>
          </a:stretch>
        </p:blipFill>
        <p:spPr>
          <a:xfrm>
            <a:off x="2948398" y="1399848"/>
            <a:ext cx="6700985" cy="4707952"/>
          </a:xfrm>
          <a:prstGeom prst="rect">
            <a:avLst/>
          </a:prstGeom>
        </p:spPr>
      </p:pic>
      <p:pic>
        <p:nvPicPr>
          <p:cNvPr id="5" name="图片 4">
            <a:extLst>
              <a:ext uri="{FF2B5EF4-FFF2-40B4-BE49-F238E27FC236}">
                <a16:creationId xmlns:a16="http://schemas.microsoft.com/office/drawing/2014/main" id="{91E01E53-B3B0-3B4D-98A9-23DDEAC53DA8}"/>
              </a:ext>
            </a:extLst>
          </p:cNvPr>
          <p:cNvPicPr>
            <a:picLocks noChangeAspect="1"/>
          </p:cNvPicPr>
          <p:nvPr/>
        </p:nvPicPr>
        <p:blipFill>
          <a:blip r:embed="rId2"/>
          <a:stretch>
            <a:fillRect/>
          </a:stretch>
        </p:blipFill>
        <p:spPr>
          <a:xfrm>
            <a:off x="2948398" y="1399848"/>
            <a:ext cx="6700985" cy="4707952"/>
          </a:xfrm>
          <a:prstGeom prst="rect">
            <a:avLst/>
          </a:prstGeom>
        </p:spPr>
      </p:pic>
      <p:pic>
        <p:nvPicPr>
          <p:cNvPr id="6" name="图片 5">
            <a:extLst>
              <a:ext uri="{FF2B5EF4-FFF2-40B4-BE49-F238E27FC236}">
                <a16:creationId xmlns:a16="http://schemas.microsoft.com/office/drawing/2014/main" id="{522F15AB-A0ED-6544-A695-D68BB0676EE9}"/>
              </a:ext>
            </a:extLst>
          </p:cNvPr>
          <p:cNvPicPr>
            <a:picLocks noChangeAspect="1"/>
          </p:cNvPicPr>
          <p:nvPr/>
        </p:nvPicPr>
        <p:blipFill>
          <a:blip r:embed="rId3"/>
          <a:stretch>
            <a:fillRect/>
          </a:stretch>
        </p:blipFill>
        <p:spPr>
          <a:xfrm>
            <a:off x="2948398" y="1368559"/>
            <a:ext cx="6732371" cy="4723645"/>
          </a:xfrm>
          <a:prstGeom prst="rect">
            <a:avLst/>
          </a:prstGeom>
        </p:spPr>
      </p:pic>
      <p:pic>
        <p:nvPicPr>
          <p:cNvPr id="7" name="图片 6">
            <a:extLst>
              <a:ext uri="{FF2B5EF4-FFF2-40B4-BE49-F238E27FC236}">
                <a16:creationId xmlns:a16="http://schemas.microsoft.com/office/drawing/2014/main" id="{AC7B0192-4D07-AA4E-BEB4-0F85316AAC8C}"/>
              </a:ext>
            </a:extLst>
          </p:cNvPr>
          <p:cNvPicPr>
            <a:picLocks noChangeAspect="1"/>
          </p:cNvPicPr>
          <p:nvPr/>
        </p:nvPicPr>
        <p:blipFill>
          <a:blip r:embed="rId4"/>
          <a:stretch>
            <a:fillRect/>
          </a:stretch>
        </p:blipFill>
        <p:spPr>
          <a:xfrm>
            <a:off x="2948398" y="1376157"/>
            <a:ext cx="6700985" cy="4707952"/>
          </a:xfrm>
          <a:prstGeom prst="rect">
            <a:avLst/>
          </a:prstGeom>
        </p:spPr>
      </p:pic>
      <p:pic>
        <p:nvPicPr>
          <p:cNvPr id="8" name="图片 7">
            <a:extLst>
              <a:ext uri="{FF2B5EF4-FFF2-40B4-BE49-F238E27FC236}">
                <a16:creationId xmlns:a16="http://schemas.microsoft.com/office/drawing/2014/main" id="{F64499BD-FE50-E543-9F5F-C1B4102E981E}"/>
              </a:ext>
            </a:extLst>
          </p:cNvPr>
          <p:cNvPicPr>
            <a:picLocks noChangeAspect="1"/>
          </p:cNvPicPr>
          <p:nvPr/>
        </p:nvPicPr>
        <p:blipFill>
          <a:blip r:embed="rId5"/>
          <a:stretch>
            <a:fillRect/>
          </a:stretch>
        </p:blipFill>
        <p:spPr>
          <a:xfrm>
            <a:off x="2948398" y="1373468"/>
            <a:ext cx="6685292" cy="4707952"/>
          </a:xfrm>
          <a:prstGeom prst="rect">
            <a:avLst/>
          </a:prstGeom>
        </p:spPr>
      </p:pic>
      <p:pic>
        <p:nvPicPr>
          <p:cNvPr id="9" name="图片 8">
            <a:extLst>
              <a:ext uri="{FF2B5EF4-FFF2-40B4-BE49-F238E27FC236}">
                <a16:creationId xmlns:a16="http://schemas.microsoft.com/office/drawing/2014/main" id="{744E152A-A1AC-3D49-8C13-D570F6246D23}"/>
              </a:ext>
            </a:extLst>
          </p:cNvPr>
          <p:cNvPicPr>
            <a:picLocks noChangeAspect="1"/>
          </p:cNvPicPr>
          <p:nvPr/>
        </p:nvPicPr>
        <p:blipFill>
          <a:blip r:embed="rId6"/>
          <a:stretch>
            <a:fillRect/>
          </a:stretch>
        </p:blipFill>
        <p:spPr>
          <a:xfrm>
            <a:off x="2948398" y="1988840"/>
            <a:ext cx="6544053" cy="3672202"/>
          </a:xfrm>
          <a:prstGeom prst="rect">
            <a:avLst/>
          </a:prstGeom>
        </p:spPr>
      </p:pic>
      <p:sp>
        <p:nvSpPr>
          <p:cNvPr id="11" name="文本框 10">
            <a:extLst>
              <a:ext uri="{FF2B5EF4-FFF2-40B4-BE49-F238E27FC236}">
                <a16:creationId xmlns:a16="http://schemas.microsoft.com/office/drawing/2014/main" id="{F3E054A4-1641-2841-B31D-BAAB930BAFF9}"/>
              </a:ext>
            </a:extLst>
          </p:cNvPr>
          <p:cNvSpPr txBox="1"/>
          <p:nvPr/>
        </p:nvSpPr>
        <p:spPr>
          <a:xfrm>
            <a:off x="1996225" y="1519707"/>
            <a:ext cx="184731" cy="369332"/>
          </a:xfrm>
          <a:prstGeom prst="rect">
            <a:avLst/>
          </a:prstGeom>
          <a:noFill/>
        </p:spPr>
        <p:txBody>
          <a:bodyPr wrap="none" rtlCol="0">
            <a:spAutoFit/>
          </a:bodyPr>
          <a:lstStyle/>
          <a:p>
            <a:pPr>
              <a:buNone/>
            </a:pPr>
            <a:endParaRPr kumimoji="1" lang="zh-CN" altLang="en-US" b="0" dirty="0" err="1">
              <a:latin typeface="+mn-lt"/>
            </a:endParaRPr>
          </a:p>
        </p:txBody>
      </p:sp>
    </p:spTree>
    <p:extLst>
      <p:ext uri="{BB962C8B-B14F-4D97-AF65-F5344CB8AC3E}">
        <p14:creationId xmlns:p14="http://schemas.microsoft.com/office/powerpoint/2010/main" val="26565381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5"/>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6"/>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7"/>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8"/>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A239ED2-E486-6F49-98AA-BFAE37DAEEDC}"/>
              </a:ext>
            </a:extLst>
          </p:cNvPr>
          <p:cNvPicPr>
            <a:picLocks noChangeAspect="1"/>
          </p:cNvPicPr>
          <p:nvPr/>
        </p:nvPicPr>
        <p:blipFill>
          <a:blip r:embed="rId2"/>
          <a:stretch>
            <a:fillRect/>
          </a:stretch>
        </p:blipFill>
        <p:spPr>
          <a:xfrm>
            <a:off x="3218061" y="1772816"/>
            <a:ext cx="6166544" cy="4624908"/>
          </a:xfrm>
          <a:prstGeom prst="rect">
            <a:avLst/>
          </a:prstGeom>
        </p:spPr>
      </p:pic>
      <p:sp>
        <p:nvSpPr>
          <p:cNvPr id="3" name="内容占位符 2">
            <a:extLst>
              <a:ext uri="{FF2B5EF4-FFF2-40B4-BE49-F238E27FC236}">
                <a16:creationId xmlns:a16="http://schemas.microsoft.com/office/drawing/2014/main" id="{73A63EEF-4E58-D94B-B244-A2C513391E8B}"/>
              </a:ext>
            </a:extLst>
          </p:cNvPr>
          <p:cNvSpPr>
            <a:spLocks noGrp="1"/>
          </p:cNvSpPr>
          <p:nvPr>
            <p:ph sz="half" idx="1"/>
          </p:nvPr>
        </p:nvSpPr>
        <p:spPr>
          <a:noFill/>
        </p:spPr>
        <p:txBody>
          <a:bodyPr/>
          <a:lstStyle/>
          <a:p>
            <a:r>
              <a:rPr lang="en-US" altLang="zh-CN" dirty="0"/>
              <a:t>3 </a:t>
            </a:r>
            <a:r>
              <a:rPr lang="zh-CN" altLang="en-US" dirty="0"/>
              <a:t>亿参数语言模型每秒处理的样本数量与同时进行同步训练的 </a:t>
            </a:r>
            <a:r>
              <a:rPr lang="en-US" altLang="zh-CN" dirty="0"/>
              <a:t>GPU </a:t>
            </a:r>
            <a:r>
              <a:rPr lang="zh-CN" altLang="en-US" dirty="0"/>
              <a:t>数量呈线性关系</a:t>
            </a:r>
            <a:endParaRPr kumimoji="1" lang="zh-CN" altLang="en-US" dirty="0"/>
          </a:p>
        </p:txBody>
      </p:sp>
      <p:sp>
        <p:nvSpPr>
          <p:cNvPr id="5" name="标题 4">
            <a:extLst>
              <a:ext uri="{FF2B5EF4-FFF2-40B4-BE49-F238E27FC236}">
                <a16:creationId xmlns:a16="http://schemas.microsoft.com/office/drawing/2014/main" id="{8BBE4AAB-C3F2-2D48-95A9-9F7A8644EF52}"/>
              </a:ext>
            </a:extLst>
          </p:cNvPr>
          <p:cNvSpPr>
            <a:spLocks noGrp="1"/>
          </p:cNvSpPr>
          <p:nvPr>
            <p:ph type="title"/>
          </p:nvPr>
        </p:nvSpPr>
        <p:spPr/>
        <p:txBody>
          <a:bodyPr/>
          <a:lstStyle/>
          <a:p>
            <a:r>
              <a:rPr lang="zh-CN" altLang="en-US" dirty="0"/>
              <a:t>环同步：</a:t>
            </a:r>
            <a:r>
              <a:rPr lang="en-US" altLang="zh-CN" dirty="0"/>
              <a:t>Ring</a:t>
            </a:r>
            <a:r>
              <a:rPr lang="zh-CN" altLang="en-US" dirty="0"/>
              <a:t> </a:t>
            </a:r>
            <a:r>
              <a:rPr lang="en-US" altLang="zh-CN" dirty="0"/>
              <a:t>All</a:t>
            </a:r>
            <a:r>
              <a:rPr lang="zh-CN" altLang="en-US" dirty="0"/>
              <a:t> </a:t>
            </a:r>
            <a:r>
              <a:rPr lang="en-US" altLang="zh-CN" dirty="0"/>
              <a:t>Reduce</a:t>
            </a:r>
            <a:endParaRPr lang="zh-CN" altLang="en-US" dirty="0"/>
          </a:p>
        </p:txBody>
      </p:sp>
    </p:spTree>
    <p:extLst>
      <p:ext uri="{BB962C8B-B14F-4D97-AF65-F5344CB8AC3E}">
        <p14:creationId xmlns:p14="http://schemas.microsoft.com/office/powerpoint/2010/main" val="1939870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rgbClr val="34393C"/>
                </a:solidFill>
              </a:rPr>
              <a:t>大规模分布式训练中主要使用参数服务器架构模式（</a:t>
            </a:r>
            <a:r>
              <a:rPr lang="en-US" altLang="zh-CN" sz="2000" dirty="0">
                <a:solidFill>
                  <a:srgbClr val="34393C"/>
                </a:solidFill>
              </a:rPr>
              <a:t>PS</a:t>
            </a:r>
            <a:r>
              <a:rPr lang="zh-CN" altLang="en-US" sz="2000" dirty="0">
                <a:solidFill>
                  <a:srgbClr val="34393C"/>
                </a:solidFill>
              </a:rPr>
              <a:t>），参数服务器分布在多个 </a:t>
            </a:r>
            <a:r>
              <a:rPr lang="en-US" altLang="zh-CN" sz="2000" dirty="0">
                <a:solidFill>
                  <a:srgbClr val="34393C"/>
                </a:solidFill>
              </a:rPr>
              <a:t>GPU</a:t>
            </a:r>
            <a:r>
              <a:rPr lang="zh-CN" altLang="en-US" sz="2000" dirty="0">
                <a:solidFill>
                  <a:srgbClr val="34393C"/>
                </a:solidFill>
              </a:rPr>
              <a:t> 是 </a:t>
            </a:r>
            <a:r>
              <a:rPr lang="en-US" altLang="zh-CN" sz="2000" dirty="0">
                <a:solidFill>
                  <a:srgbClr val="34393C"/>
                </a:solidFill>
              </a:rPr>
              <a:t>PS</a:t>
            </a:r>
            <a:r>
              <a:rPr lang="zh-CN" altLang="en-US" sz="2000" dirty="0">
                <a:solidFill>
                  <a:srgbClr val="34393C"/>
                </a:solidFill>
              </a:rPr>
              <a:t> </a:t>
            </a:r>
            <a:r>
              <a:rPr lang="zh-CN" altLang="en-US" dirty="0">
                <a:solidFill>
                  <a:srgbClr val="34393C"/>
                </a:solidFill>
              </a:rPr>
              <a:t>模式的一种特殊形态；</a:t>
            </a:r>
            <a:endParaRPr lang="en-US" altLang="zh-CN" dirty="0">
              <a:solidFill>
                <a:srgbClr val="34393C"/>
              </a:solidFill>
            </a:endParaRPr>
          </a:p>
          <a:p>
            <a:pPr marL="457200" indent="-457200">
              <a:buFont typeface="+mj-lt"/>
              <a:buAutoNum type="arabicPeriod"/>
            </a:pPr>
            <a:r>
              <a:rPr lang="en-US" altLang="zh-CN" sz="2000" dirty="0">
                <a:solidFill>
                  <a:srgbClr val="34393C"/>
                </a:solidFill>
              </a:rPr>
              <a:t>PS</a:t>
            </a:r>
            <a:r>
              <a:rPr lang="zh-CN" altLang="en-US" sz="2000" dirty="0">
                <a:solidFill>
                  <a:srgbClr val="34393C"/>
                </a:solidFill>
              </a:rPr>
              <a:t>架构下通过集合通信来实现环同步，从而同步分布在多个 </a:t>
            </a:r>
            <a:r>
              <a:rPr lang="en-US" altLang="zh-CN" sz="2000" dirty="0">
                <a:solidFill>
                  <a:srgbClr val="34393C"/>
                </a:solidFill>
              </a:rPr>
              <a:t>GPU</a:t>
            </a:r>
            <a:r>
              <a:rPr lang="zh-CN" altLang="en-US" sz="2000" dirty="0">
                <a:solidFill>
                  <a:srgbClr val="34393C"/>
                </a:solidFill>
              </a:rPr>
              <a:t> 中的参数，</a:t>
            </a:r>
            <a:r>
              <a:rPr lang="en-US" altLang="zh-CN" dirty="0"/>
              <a:t> Ring</a:t>
            </a:r>
            <a:r>
              <a:rPr lang="zh-CN" altLang="en-US" dirty="0"/>
              <a:t> </a:t>
            </a:r>
            <a:r>
              <a:rPr lang="en-US" altLang="zh-CN" dirty="0"/>
              <a:t>All</a:t>
            </a:r>
            <a:r>
              <a:rPr lang="zh-CN" altLang="en-US" dirty="0"/>
              <a:t> </a:t>
            </a:r>
            <a:r>
              <a:rPr lang="en-US" altLang="zh-CN" dirty="0"/>
              <a:t>Reduce </a:t>
            </a:r>
            <a:r>
              <a:rPr lang="zh-CN" altLang="en-US" dirty="0"/>
              <a:t>是环同步的经典同步</a:t>
            </a:r>
            <a:r>
              <a:rPr lang="zh-CN" altLang="en-US"/>
              <a:t>方式</a:t>
            </a:r>
            <a:r>
              <a:rPr lang="zh-CN" altLang="en-US" sz="2000">
                <a:solidFill>
                  <a:srgbClr val="34393C"/>
                </a:solidFill>
              </a:rPr>
              <a:t>；</a:t>
            </a:r>
            <a:endParaRPr lang="en-US" altLang="zh-CN" sz="2000" dirty="0">
              <a:solidFill>
                <a:srgbClr val="34393C"/>
              </a:solidFill>
            </a:endParaRPr>
          </a:p>
        </p:txBody>
      </p:sp>
    </p:spTree>
    <p:extLst>
      <p:ext uri="{BB962C8B-B14F-4D97-AF65-F5344CB8AC3E}">
        <p14:creationId xmlns:p14="http://schemas.microsoft.com/office/powerpoint/2010/main" val="38728985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rPr>
              <a:t>内容背景</a:t>
            </a:r>
            <a:endParaRPr lang="en-US" altLang="zh-CN" sz="2400" b="1" dirty="0">
              <a:solidFill>
                <a:srgbClr val="374154"/>
              </a:solidFill>
            </a:endParaRPr>
          </a:p>
          <a:p>
            <a:pPr marL="694190" lvl="1" indent="-457200">
              <a:buFont typeface="Arial" panose="020B0604020202020204" pitchFamily="34" charset="0"/>
              <a:buChar char="•"/>
            </a:pPr>
            <a:r>
              <a:rPr lang="en-US" altLang="zh-CN" sz="2000" dirty="0">
                <a:solidFill>
                  <a:srgbClr val="374154"/>
                </a:solidFill>
              </a:rPr>
              <a:t>AI</a:t>
            </a:r>
            <a:r>
              <a:rPr lang="zh-CN" altLang="en-US" sz="2000" dirty="0">
                <a:solidFill>
                  <a:srgbClr val="374154"/>
                </a:solidFill>
              </a:rPr>
              <a:t>集群</a:t>
            </a:r>
            <a:r>
              <a:rPr lang="en-US" altLang="zh-CN" sz="2000" dirty="0">
                <a:solidFill>
                  <a:srgbClr val="374154"/>
                </a:solidFill>
              </a:rPr>
              <a:t>+</a:t>
            </a:r>
            <a:r>
              <a:rPr lang="zh-CN" altLang="en-US" sz="2000" dirty="0">
                <a:solidFill>
                  <a:srgbClr val="374154"/>
                </a:solidFill>
              </a:rPr>
              <a:t>大模型</a:t>
            </a:r>
            <a:r>
              <a:rPr lang="en-US" altLang="zh-CN" sz="2000" dirty="0">
                <a:solidFill>
                  <a:srgbClr val="374154"/>
                </a:solidFill>
              </a:rPr>
              <a:t>+</a:t>
            </a:r>
            <a:r>
              <a:rPr lang="zh-CN" altLang="en-US" sz="2000" dirty="0">
                <a:solidFill>
                  <a:srgbClr val="374154"/>
                </a:solidFill>
              </a:rPr>
              <a:t>分布式训练系统</a:t>
            </a:r>
          </a:p>
          <a:p>
            <a:pPr marL="457200" indent="-457200">
              <a:buFont typeface="+mj-lt"/>
              <a:buAutoNum type="arabicPeriod"/>
            </a:pPr>
            <a:r>
              <a:rPr lang="zh-CN" altLang="en-US" sz="2400" b="1" dirty="0">
                <a:solidFill>
                  <a:srgbClr val="374154"/>
                </a:solidFill>
              </a:rPr>
              <a:t>具体内容</a:t>
            </a:r>
          </a:p>
          <a:p>
            <a:pPr lvl="1"/>
            <a:r>
              <a:rPr lang="en-US" altLang="zh-CN" sz="2400" b="1" dirty="0">
                <a:solidFill>
                  <a:srgbClr val="374154"/>
                </a:solidFill>
              </a:rPr>
              <a:t>AI</a:t>
            </a:r>
            <a:r>
              <a:rPr lang="zh-CN" altLang="en-US" sz="2400" b="1" dirty="0">
                <a:solidFill>
                  <a:srgbClr val="374154"/>
                </a:solidFill>
              </a:rPr>
              <a:t>集群服务器架构：</a:t>
            </a:r>
            <a:r>
              <a:rPr lang="zh-CN" altLang="en-US" sz="2000" dirty="0">
                <a:solidFill>
                  <a:srgbClr val="374154"/>
                </a:solidFill>
              </a:rPr>
              <a:t>参数服务器模式 </a:t>
            </a:r>
            <a:r>
              <a:rPr lang="en-US" altLang="zh-CN" sz="2000" dirty="0">
                <a:solidFill>
                  <a:srgbClr val="374154"/>
                </a:solidFill>
              </a:rPr>
              <a:t>–</a:t>
            </a:r>
            <a:r>
              <a:rPr lang="zh-CN" altLang="en-US" sz="2000" dirty="0">
                <a:solidFill>
                  <a:srgbClr val="374154"/>
                </a:solidFill>
              </a:rPr>
              <a:t> 同步与异步并行 </a:t>
            </a:r>
            <a:r>
              <a:rPr lang="en-US" altLang="zh-CN" sz="2000" dirty="0">
                <a:solidFill>
                  <a:srgbClr val="374154"/>
                </a:solidFill>
              </a:rPr>
              <a:t>-</a:t>
            </a:r>
            <a:r>
              <a:rPr lang="zh-CN" altLang="en-US" sz="2000" dirty="0">
                <a:solidFill>
                  <a:srgbClr val="374154"/>
                </a:solidFill>
              </a:rPr>
              <a:t> 环同步算法</a:t>
            </a:r>
            <a:endParaRPr lang="en-US" altLang="zh-CN" sz="2400" b="1" dirty="0">
              <a:solidFill>
                <a:srgbClr val="374154"/>
              </a:solidFill>
            </a:endParaRPr>
          </a:p>
          <a:p>
            <a:pPr lvl="1"/>
            <a:r>
              <a:rPr lang="en-US" altLang="zh-CN" sz="2000" b="1" dirty="0">
                <a:solidFill>
                  <a:schemeClr val="bg2"/>
                </a:solidFill>
              </a:rPr>
              <a:t>AI</a:t>
            </a:r>
            <a:r>
              <a:rPr lang="zh-CN" altLang="en-US" sz="2000" b="1" dirty="0">
                <a:solidFill>
                  <a:schemeClr val="bg2"/>
                </a:solidFill>
              </a:rPr>
              <a:t>集群软硬件通信：</a:t>
            </a:r>
            <a:r>
              <a:rPr lang="zh-CN" altLang="en-US" sz="1800" dirty="0">
                <a:solidFill>
                  <a:schemeClr val="bg2"/>
                </a:solidFill>
              </a:rPr>
              <a:t>通信软硬件实现 </a:t>
            </a:r>
            <a:r>
              <a:rPr lang="en-US" altLang="zh-CN" sz="1800" dirty="0">
                <a:solidFill>
                  <a:schemeClr val="bg2"/>
                </a:solidFill>
              </a:rPr>
              <a:t>-</a:t>
            </a:r>
            <a:r>
              <a:rPr lang="zh-CN" altLang="en-US" sz="1800" dirty="0">
                <a:solidFill>
                  <a:schemeClr val="bg2"/>
                </a:solidFill>
              </a:rPr>
              <a:t> 通信实现方式</a:t>
            </a:r>
            <a:endParaRPr lang="en-US" altLang="zh-CN" sz="1800" dirty="0">
              <a:solidFill>
                <a:schemeClr val="bg2"/>
              </a:solidFill>
            </a:endParaRPr>
          </a:p>
          <a:p>
            <a:pPr lvl="1"/>
            <a:r>
              <a:rPr lang="zh-CN" altLang="en-US" sz="2000" b="1" dirty="0">
                <a:solidFill>
                  <a:schemeClr val="bg2"/>
                </a:solidFill>
              </a:rPr>
              <a:t>分布式通信原语：</a:t>
            </a:r>
            <a:r>
              <a:rPr lang="zh-CN" altLang="en-US" sz="1800" dirty="0">
                <a:solidFill>
                  <a:schemeClr val="bg2"/>
                </a:solidFill>
              </a:rPr>
              <a:t>通信原语</a:t>
            </a:r>
            <a:endParaRPr lang="en-US" altLang="zh-CN" sz="1800" dirty="0">
              <a:solidFill>
                <a:schemeClr val="bg2"/>
              </a:solidFill>
            </a:endParaRPr>
          </a:p>
          <a:p>
            <a:pPr lvl="1"/>
            <a:r>
              <a:rPr lang="zh-CN" altLang="en-US" sz="2000" b="1" dirty="0">
                <a:solidFill>
                  <a:schemeClr val="bg2"/>
                </a:solidFill>
              </a:rPr>
              <a:t>框架分布式功能</a:t>
            </a:r>
            <a:r>
              <a:rPr lang="zh-CN" altLang="en-US" sz="2000" dirty="0">
                <a:solidFill>
                  <a:schemeClr val="bg2"/>
                </a:solidFill>
              </a:rPr>
              <a:t>：</a:t>
            </a:r>
            <a:r>
              <a:rPr lang="zh-CN" altLang="en-US" sz="1800" dirty="0">
                <a:solidFill>
                  <a:schemeClr val="bg2"/>
                </a:solidFill>
              </a:rPr>
              <a:t>并行处理硬件架构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AI</a:t>
            </a:r>
            <a:r>
              <a:rPr lang="zh-CN" altLang="en-US" sz="1800" dirty="0">
                <a:solidFill>
                  <a:schemeClr val="bg2"/>
                </a:solidFill>
              </a:rPr>
              <a:t>框架中的分布式训练</a:t>
            </a:r>
            <a:endParaRPr lang="en-US" altLang="zh-CN" sz="2000" dirty="0">
              <a:solidFill>
                <a:schemeClr val="bg2"/>
              </a:solidFill>
            </a:endParaRPr>
          </a:p>
          <a:p>
            <a:pPr lvl="1"/>
            <a:endParaRPr lang="en-US" altLang="zh-CN" sz="2000" b="1" dirty="0">
              <a:solidFill>
                <a:schemeClr val="bg2"/>
              </a:solidFill>
            </a:endParaRPr>
          </a:p>
          <a:p>
            <a:pPr lvl="1"/>
            <a:r>
              <a:rPr lang="zh-CN" altLang="en-US" sz="2000" b="1" dirty="0">
                <a:solidFill>
                  <a:schemeClr val="bg2"/>
                </a:solidFill>
              </a:rPr>
              <a:t>大模型算法：</a:t>
            </a:r>
            <a:r>
              <a:rPr lang="zh-CN" altLang="en-US" sz="1800" dirty="0">
                <a:solidFill>
                  <a:schemeClr val="bg2"/>
                </a:solidFill>
              </a:rPr>
              <a:t>挑战 </a:t>
            </a:r>
            <a:r>
              <a:rPr lang="en-US" altLang="zh-CN" sz="1800" dirty="0">
                <a:solidFill>
                  <a:schemeClr val="bg2"/>
                </a:solidFill>
              </a:rPr>
              <a:t>–</a:t>
            </a:r>
            <a:r>
              <a:rPr lang="zh-CN" altLang="en-US" sz="1800" dirty="0">
                <a:solidFill>
                  <a:schemeClr val="bg2"/>
                </a:solidFill>
              </a:rPr>
              <a:t> 算法结构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SOTA</a:t>
            </a:r>
            <a:r>
              <a:rPr lang="zh-CN" altLang="en-US" sz="1800" dirty="0">
                <a:solidFill>
                  <a:schemeClr val="bg2"/>
                </a:solidFill>
              </a:rPr>
              <a:t>大模型</a:t>
            </a:r>
            <a:endParaRPr lang="en-US" altLang="zh-CN" sz="1600" dirty="0">
              <a:solidFill>
                <a:schemeClr val="bg2"/>
              </a:solidFill>
            </a:endParaRPr>
          </a:p>
          <a:p>
            <a:pPr lvl="1"/>
            <a:r>
              <a:rPr lang="zh-CN" altLang="en-US" sz="2000" b="1" dirty="0">
                <a:solidFill>
                  <a:schemeClr val="bg2"/>
                </a:solidFill>
              </a:rPr>
              <a:t>分布式并行：</a:t>
            </a:r>
            <a:r>
              <a:rPr lang="zh-CN" altLang="en-US" sz="1800" dirty="0">
                <a:solidFill>
                  <a:schemeClr val="bg2"/>
                </a:solidFill>
              </a:rPr>
              <a:t>数据并行 </a:t>
            </a:r>
            <a:r>
              <a:rPr lang="en-US" altLang="zh-CN" sz="1800" dirty="0">
                <a:solidFill>
                  <a:schemeClr val="bg2"/>
                </a:solidFill>
              </a:rPr>
              <a:t>–</a:t>
            </a:r>
            <a:r>
              <a:rPr lang="zh-CN" altLang="en-US" sz="1800" dirty="0">
                <a:solidFill>
                  <a:schemeClr val="bg2"/>
                </a:solidFill>
              </a:rPr>
              <a:t> 张量并行 </a:t>
            </a:r>
            <a:r>
              <a:rPr lang="en-US" altLang="zh-CN" sz="1800" dirty="0">
                <a:solidFill>
                  <a:schemeClr val="bg2"/>
                </a:solidFill>
              </a:rPr>
              <a:t>–</a:t>
            </a:r>
            <a:r>
              <a:rPr lang="zh-CN" altLang="en-US" sz="1800" dirty="0">
                <a:solidFill>
                  <a:schemeClr val="bg2"/>
                </a:solidFill>
              </a:rPr>
              <a:t> 自动并行 </a:t>
            </a:r>
            <a:r>
              <a:rPr lang="en-US" altLang="zh-CN" sz="1800" dirty="0">
                <a:solidFill>
                  <a:schemeClr val="bg2"/>
                </a:solidFill>
              </a:rPr>
              <a:t>–</a:t>
            </a:r>
            <a:r>
              <a:rPr lang="zh-CN" altLang="en-US" sz="1800" dirty="0">
                <a:solidFill>
                  <a:schemeClr val="bg2"/>
                </a:solidFill>
              </a:rPr>
              <a:t> 多维混合并行</a:t>
            </a:r>
            <a:endParaRPr lang="en-US" altLang="zh-CN" sz="1800" dirty="0">
              <a:solidFill>
                <a:schemeClr val="bg2"/>
              </a:solidFill>
            </a:endParaRPr>
          </a:p>
        </p:txBody>
      </p:sp>
    </p:spTree>
    <p:extLst>
      <p:ext uri="{BB962C8B-B14F-4D97-AF65-F5344CB8AC3E}">
        <p14:creationId xmlns:p14="http://schemas.microsoft.com/office/powerpoint/2010/main" val="225010516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DEC6AA6-4F1B-E443-BA33-7DD26A5D7B43}"/>
              </a:ext>
            </a:extLst>
          </p:cNvPr>
          <p:cNvSpPr>
            <a:spLocks noGrp="1"/>
          </p:cNvSpPr>
          <p:nvPr>
            <p:ph type="title"/>
          </p:nvPr>
        </p:nvSpPr>
        <p:spPr/>
        <p:txBody>
          <a:bodyPr/>
          <a:lstStyle/>
          <a:p>
            <a:r>
              <a:rPr lang="zh-CN" altLang="en-US" dirty="0">
                <a:solidFill>
                  <a:srgbClr val="C00000"/>
                </a:solidFill>
              </a:rPr>
              <a:t>分布式系统：分布式并行架构</a:t>
            </a:r>
          </a:p>
        </p:txBody>
      </p:sp>
      <p:pic>
        <p:nvPicPr>
          <p:cNvPr id="3" name="图片 2">
            <a:extLst>
              <a:ext uri="{FF2B5EF4-FFF2-40B4-BE49-F238E27FC236}">
                <a16:creationId xmlns:a16="http://schemas.microsoft.com/office/drawing/2014/main" id="{63478038-113D-5444-BB5B-5138667262B6}"/>
              </a:ext>
            </a:extLst>
          </p:cNvPr>
          <p:cNvPicPr>
            <a:picLocks noChangeAspect="1"/>
          </p:cNvPicPr>
          <p:nvPr/>
        </p:nvPicPr>
        <p:blipFill>
          <a:blip r:embed="rId2"/>
          <a:stretch>
            <a:fillRect/>
          </a:stretch>
        </p:blipFill>
        <p:spPr>
          <a:xfrm>
            <a:off x="1986305" y="1360686"/>
            <a:ext cx="8224152" cy="4372570"/>
          </a:xfrm>
          <a:prstGeom prst="rect">
            <a:avLst/>
          </a:prstGeom>
        </p:spPr>
      </p:pic>
    </p:spTree>
    <p:extLst>
      <p:ext uri="{BB962C8B-B14F-4D97-AF65-F5344CB8AC3E}">
        <p14:creationId xmlns:p14="http://schemas.microsoft.com/office/powerpoint/2010/main" val="20381681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solidFill>
                  <a:srgbClr val="C00000"/>
                </a:solidFill>
                <a:latin typeface="+mj-ea"/>
                <a:ea typeface="+mj-ea"/>
                <a:cs typeface="Times New Roman" panose="02020503050405090304" pitchFamily="18" charset="0"/>
              </a:rPr>
              <a:t>加速比</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4BE678C-A7EB-AC43-8BF2-F86FD7C29077}"/>
                  </a:ext>
                </a:extLst>
              </p:cNvPr>
              <p:cNvSpPr txBox="1"/>
              <p:nvPr/>
            </p:nvSpPr>
            <p:spPr>
              <a:xfrm>
                <a:off x="4541326" y="1530003"/>
                <a:ext cx="2983574" cy="436017"/>
              </a:xfrm>
              <a:prstGeom prst="rect">
                <a:avLst/>
              </a:prstGeom>
              <a:noFill/>
            </p:spPr>
            <p:txBody>
              <a:bodyPr wrap="none" lIns="0" tIns="0" rIns="0" bIns="0" rtlCol="0">
                <a:spAutoFit/>
              </a:bodyPr>
              <a:lstStyle/>
              <a:p>
                <a:pPr>
                  <a:lnSpc>
                    <a:spcPts val="3440"/>
                  </a:lnSpc>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ea typeface="Microsoft YaHei" panose="020B0503020204020204" pitchFamily="34" charset="-122"/>
                        </a:rPr>
                        <m:t>𝑠𝑐𝑎𝑙𝑒</m:t>
                      </m:r>
                      <m:r>
                        <a:rPr kumimoji="1" lang="en-US" altLang="zh-CN" sz="2800" i="1">
                          <a:latin typeface="Cambria Math" panose="02040503050406030204" pitchFamily="18" charset="0"/>
                          <a:ea typeface="Microsoft YaHei" panose="020B0503020204020204" pitchFamily="34" charset="-122"/>
                        </a:rPr>
                        <m:t> </m:t>
                      </m:r>
                      <m:r>
                        <a:rPr kumimoji="1" lang="en-US" altLang="zh-CN" sz="2800" i="1">
                          <a:latin typeface="Cambria Math" panose="02040503050406030204" pitchFamily="18" charset="0"/>
                          <a:ea typeface="Microsoft YaHei" panose="020B0503020204020204" pitchFamily="34" charset="-122"/>
                        </a:rPr>
                        <m:t>𝑓𝑎𝑐𝑡𝑜𝑟</m:t>
                      </m:r>
                      <m:r>
                        <a:rPr kumimoji="1" lang="en-US" altLang="zh-CN" sz="2800" i="1">
                          <a:latin typeface="Cambria Math" panose="02040503050406030204" pitchFamily="18" charset="0"/>
                          <a:ea typeface="Microsoft YaHei" panose="020B0503020204020204" pitchFamily="34" charset="-122"/>
                        </a:rPr>
                        <m:t>=</m:t>
                      </m:r>
                      <m:f>
                        <m:fPr>
                          <m:ctrlPr>
                            <a:rPr kumimoji="1" lang="en-US" altLang="zh-CN" sz="2800" i="1">
                              <a:latin typeface="Cambria Math" panose="02040503050406030204" pitchFamily="18" charset="0"/>
                              <a:ea typeface="Microsoft YaHei" panose="020B0503020204020204" pitchFamily="34" charset="-122"/>
                            </a:rPr>
                          </m:ctrlPr>
                        </m:fPr>
                        <m:num>
                          <m:sSub>
                            <m:sSubPr>
                              <m:ctrlPr>
                                <a:rPr kumimoji="1" lang="en-US" altLang="zh-CN" sz="2800" i="1">
                                  <a:latin typeface="Cambria Math" panose="02040503050406030204" pitchFamily="18" charset="0"/>
                                  <a:ea typeface="Microsoft YaHei" panose="020B0503020204020204" pitchFamily="34" charset="-122"/>
                                </a:rPr>
                              </m:ctrlPr>
                            </m:sSubPr>
                            <m:e>
                              <m:r>
                                <a:rPr kumimoji="1" lang="en-US" altLang="zh-CN" sz="2800" i="1">
                                  <a:latin typeface="Cambria Math" panose="02040503050406030204" pitchFamily="18" charset="0"/>
                                  <a:ea typeface="Microsoft YaHei" panose="020B0503020204020204" pitchFamily="34" charset="-122"/>
                                </a:rPr>
                                <m:t>𝑇</m:t>
                              </m:r>
                            </m:e>
                            <m:sub>
                              <m:r>
                                <a:rPr kumimoji="1" lang="en-US" altLang="zh-CN" sz="2800" i="1">
                                  <a:latin typeface="Cambria Math" panose="02040503050406030204" pitchFamily="18" charset="0"/>
                                  <a:ea typeface="Microsoft YaHei" panose="020B0503020204020204" pitchFamily="34" charset="-122"/>
                                </a:rPr>
                                <m:t>𝑛</m:t>
                              </m:r>
                            </m:sub>
                          </m:sSub>
                        </m:num>
                        <m:den>
                          <m:r>
                            <a:rPr kumimoji="1" lang="en-US" altLang="zh-CN" sz="2800" i="1">
                              <a:latin typeface="Cambria Math" panose="02040503050406030204" pitchFamily="18" charset="0"/>
                              <a:ea typeface="Microsoft YaHei" panose="020B0503020204020204" pitchFamily="34" charset="-122"/>
                            </a:rPr>
                            <m:t>𝑛𝑇</m:t>
                          </m:r>
                        </m:den>
                      </m:f>
                    </m:oMath>
                  </m:oMathPara>
                </a14:m>
                <a:endParaRPr kumimoji="1" lang="zh-CN" altLang="en-US" sz="2800" i="1" dirty="0">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34BE678C-A7EB-AC43-8BF2-F86FD7C29077}"/>
                  </a:ext>
                </a:extLst>
              </p:cNvPr>
              <p:cNvSpPr txBox="1">
                <a:spLocks noRot="1" noChangeAspect="1" noMove="1" noResize="1" noEditPoints="1" noAdjustHandles="1" noChangeArrowheads="1" noChangeShapeType="1" noTextEdit="1"/>
              </p:cNvSpPr>
              <p:nvPr/>
            </p:nvSpPr>
            <p:spPr>
              <a:xfrm>
                <a:off x="4541326" y="1530003"/>
                <a:ext cx="2983574" cy="436017"/>
              </a:xfrm>
              <a:prstGeom prst="rect">
                <a:avLst/>
              </a:prstGeom>
              <a:blipFill>
                <a:blip r:embed="rId2"/>
                <a:stretch>
                  <a:fillRect l="-2119" t="-62857" r="-847" b="-4285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BFE2EBD-978B-C641-9728-9AD6ECB6710A}"/>
              </a:ext>
            </a:extLst>
          </p:cNvPr>
          <p:cNvPicPr>
            <a:picLocks noChangeAspect="1"/>
          </p:cNvPicPr>
          <p:nvPr/>
        </p:nvPicPr>
        <p:blipFill>
          <a:blip r:embed="rId3"/>
          <a:stretch>
            <a:fillRect/>
          </a:stretch>
        </p:blipFill>
        <p:spPr>
          <a:xfrm>
            <a:off x="3087943" y="2472364"/>
            <a:ext cx="6020876" cy="3472715"/>
          </a:xfrm>
          <a:prstGeom prst="rect">
            <a:avLst/>
          </a:prstGeom>
        </p:spPr>
      </p:pic>
    </p:spTree>
    <p:extLst>
      <p:ext uri="{BB962C8B-B14F-4D97-AF65-F5344CB8AC3E}">
        <p14:creationId xmlns:p14="http://schemas.microsoft.com/office/powerpoint/2010/main" val="185548833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分布式系统：分布式并行架构</a:t>
            </a:r>
            <a:endParaRPr lang="en-US" dirty="0">
              <a:solidFill>
                <a:srgbClr val="C00000"/>
              </a:solidFill>
            </a:endParaRPr>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p:txBody>
          <a:bodyPr/>
          <a:lstStyle/>
          <a:p>
            <a:r>
              <a:rPr lang="zh-CN" altLang="en-US" b="1" dirty="0"/>
              <a:t>深度学习训练耗时：</a:t>
            </a:r>
            <a:endParaRPr lang="en-US" altLang="zh-CN" b="1" dirty="0"/>
          </a:p>
        </p:txBody>
      </p:sp>
      <p:sp>
        <p:nvSpPr>
          <p:cNvPr id="8" name="Left Brace 7">
            <a:extLst>
              <a:ext uri="{FF2B5EF4-FFF2-40B4-BE49-F238E27FC236}">
                <a16:creationId xmlns:a16="http://schemas.microsoft.com/office/drawing/2014/main" id="{EBFDA725-CAE5-4028-B8BA-3C8775969E82}"/>
              </a:ext>
            </a:extLst>
          </p:cNvPr>
          <p:cNvSpPr/>
          <p:nvPr/>
        </p:nvSpPr>
        <p:spPr>
          <a:xfrm rot="16200000">
            <a:off x="4437046" y="3861199"/>
            <a:ext cx="240149" cy="1656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398240 h 1656000"/>
                      <a:gd name="connsiteX6" fmla="*/ 120075 w 240149"/>
                      <a:gd name="connsiteY6" fmla="*/ 20012 h 1656000"/>
                      <a:gd name="connsiteX7" fmla="*/ 240150 w 240149"/>
                      <a:gd name="connsiteY7" fmla="*/ 0 h 1656000"/>
                      <a:gd name="connsiteX8" fmla="*/ 240149 w 240149"/>
                      <a:gd name="connsiteY8" fmla="*/ 1656000 h 1656000"/>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429760 h 1656000"/>
                      <a:gd name="connsiteX6" fmla="*/ 120075 w 240149"/>
                      <a:gd name="connsiteY6" fmla="*/ 20012 h 1656000"/>
                      <a:gd name="connsiteX7" fmla="*/ 240150 w 240149"/>
                      <a:gd name="connsiteY7" fmla="*/ 0 h 16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49" h="1656000" stroke="0" extrusionOk="0">
                        <a:moveTo>
                          <a:pt x="240149" y="1656000"/>
                        </a:moveTo>
                        <a:cubicBezTo>
                          <a:pt x="175557" y="1655942"/>
                          <a:pt x="119409" y="1646748"/>
                          <a:pt x="120074" y="1635988"/>
                        </a:cubicBezTo>
                        <a:cubicBezTo>
                          <a:pt x="165493" y="1409266"/>
                          <a:pt x="126153" y="1071856"/>
                          <a:pt x="120075" y="848012"/>
                        </a:cubicBezTo>
                        <a:cubicBezTo>
                          <a:pt x="114692" y="841080"/>
                          <a:pt x="64856" y="828256"/>
                          <a:pt x="0" y="828000"/>
                        </a:cubicBezTo>
                        <a:cubicBezTo>
                          <a:pt x="65449" y="826589"/>
                          <a:pt x="119859" y="817635"/>
                          <a:pt x="120075" y="807988"/>
                        </a:cubicBezTo>
                        <a:cubicBezTo>
                          <a:pt x="109150" y="671424"/>
                          <a:pt x="111814" y="560743"/>
                          <a:pt x="120075" y="398240"/>
                        </a:cubicBezTo>
                        <a:cubicBezTo>
                          <a:pt x="128336" y="235737"/>
                          <a:pt x="117070" y="98604"/>
                          <a:pt x="120075" y="20012"/>
                        </a:cubicBezTo>
                        <a:cubicBezTo>
                          <a:pt x="121493" y="12115"/>
                          <a:pt x="167316" y="-5426"/>
                          <a:pt x="240150" y="0"/>
                        </a:cubicBezTo>
                        <a:cubicBezTo>
                          <a:pt x="141181" y="630461"/>
                          <a:pt x="231923" y="1136370"/>
                          <a:pt x="240149" y="1656000"/>
                        </a:cubicBezTo>
                        <a:close/>
                      </a:path>
                      <a:path w="240149" h="1656000" fill="none" extrusionOk="0">
                        <a:moveTo>
                          <a:pt x="240149" y="1656000"/>
                        </a:moveTo>
                        <a:cubicBezTo>
                          <a:pt x="176060" y="1657368"/>
                          <a:pt x="118246" y="1647081"/>
                          <a:pt x="120074" y="1635988"/>
                        </a:cubicBezTo>
                        <a:cubicBezTo>
                          <a:pt x="122145" y="1351604"/>
                          <a:pt x="108207" y="1099597"/>
                          <a:pt x="120075" y="848012"/>
                        </a:cubicBezTo>
                        <a:cubicBezTo>
                          <a:pt x="127290" y="827943"/>
                          <a:pt x="66100" y="836434"/>
                          <a:pt x="0" y="828000"/>
                        </a:cubicBezTo>
                        <a:cubicBezTo>
                          <a:pt x="65161" y="828622"/>
                          <a:pt x="122347" y="820540"/>
                          <a:pt x="120075" y="807988"/>
                        </a:cubicBezTo>
                        <a:cubicBezTo>
                          <a:pt x="114152" y="702634"/>
                          <a:pt x="116773" y="546244"/>
                          <a:pt x="120075" y="429760"/>
                        </a:cubicBezTo>
                        <a:cubicBezTo>
                          <a:pt x="123377" y="313276"/>
                          <a:pt x="130732" y="135507"/>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9" name="Left Brace 8">
            <a:extLst>
              <a:ext uri="{FF2B5EF4-FFF2-40B4-BE49-F238E27FC236}">
                <a16:creationId xmlns:a16="http://schemas.microsoft.com/office/drawing/2014/main" id="{23BEF225-C9DD-4E05-9144-118866526D6D}"/>
              </a:ext>
            </a:extLst>
          </p:cNvPr>
          <p:cNvSpPr/>
          <p:nvPr/>
        </p:nvSpPr>
        <p:spPr>
          <a:xfrm rot="16200000">
            <a:off x="6147034" y="4311267"/>
            <a:ext cx="240150" cy="755864"/>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 name="connsiteX7" fmla="*/ 240150 w 240150"/>
                      <a:gd name="connsiteY7" fmla="*/ 393049 h 755864"/>
                      <a:gd name="connsiteX8" fmla="*/ 240150 w 240150"/>
                      <a:gd name="connsiteY8" fmla="*/ 755864 h 755864"/>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50" h="755864" stroke="0" extrusionOk="0">
                        <a:moveTo>
                          <a:pt x="240150" y="755864"/>
                        </a:moveTo>
                        <a:cubicBezTo>
                          <a:pt x="175558" y="755806"/>
                          <a:pt x="119410" y="746612"/>
                          <a:pt x="120075" y="735852"/>
                        </a:cubicBezTo>
                        <a:cubicBezTo>
                          <a:pt x="117382" y="567238"/>
                          <a:pt x="131482" y="556074"/>
                          <a:pt x="120075" y="397944"/>
                        </a:cubicBezTo>
                        <a:cubicBezTo>
                          <a:pt x="119169" y="395612"/>
                          <a:pt x="70564" y="374924"/>
                          <a:pt x="0" y="377932"/>
                        </a:cubicBezTo>
                        <a:cubicBezTo>
                          <a:pt x="68508" y="378924"/>
                          <a:pt x="118174" y="370473"/>
                          <a:pt x="120075" y="357920"/>
                        </a:cubicBezTo>
                        <a:cubicBezTo>
                          <a:pt x="112875" y="199312"/>
                          <a:pt x="130336" y="182526"/>
                          <a:pt x="120075" y="20012"/>
                        </a:cubicBezTo>
                        <a:cubicBezTo>
                          <a:pt x="120203" y="6107"/>
                          <a:pt x="175252" y="3155"/>
                          <a:pt x="240150" y="0"/>
                        </a:cubicBezTo>
                        <a:cubicBezTo>
                          <a:pt x="257134" y="195592"/>
                          <a:pt x="229738" y="231867"/>
                          <a:pt x="240150" y="393049"/>
                        </a:cubicBezTo>
                        <a:cubicBezTo>
                          <a:pt x="250562" y="554231"/>
                          <a:pt x="253995" y="601965"/>
                          <a:pt x="240150" y="755864"/>
                        </a:cubicBezTo>
                        <a:close/>
                      </a:path>
                      <a:path w="240150" h="755864" fill="none" extrusionOk="0">
                        <a:moveTo>
                          <a:pt x="240150" y="755864"/>
                        </a:moveTo>
                        <a:cubicBezTo>
                          <a:pt x="172006" y="755905"/>
                          <a:pt x="120221" y="745369"/>
                          <a:pt x="120075" y="735852"/>
                        </a:cubicBezTo>
                        <a:cubicBezTo>
                          <a:pt x="109176" y="597117"/>
                          <a:pt x="108867" y="529793"/>
                          <a:pt x="120075" y="397944"/>
                        </a:cubicBezTo>
                        <a:cubicBezTo>
                          <a:pt x="117390" y="388833"/>
                          <a:pt x="68438" y="375325"/>
                          <a:pt x="0" y="377932"/>
                        </a:cubicBezTo>
                        <a:cubicBezTo>
                          <a:pt x="63869" y="377275"/>
                          <a:pt x="119479" y="369980"/>
                          <a:pt x="120075" y="357920"/>
                        </a:cubicBezTo>
                        <a:cubicBezTo>
                          <a:pt x="106651" y="256138"/>
                          <a:pt x="122685" y="169941"/>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0" name="TextBox 9">
            <a:extLst>
              <a:ext uri="{FF2B5EF4-FFF2-40B4-BE49-F238E27FC236}">
                <a16:creationId xmlns:a16="http://schemas.microsoft.com/office/drawing/2014/main" id="{D4C70025-8C07-42A7-BD8E-CAF9CDDC570C}"/>
              </a:ext>
            </a:extLst>
          </p:cNvPr>
          <p:cNvSpPr txBox="1"/>
          <p:nvPr/>
        </p:nvSpPr>
        <p:spPr>
          <a:xfrm>
            <a:off x="4095458" y="4976025"/>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混合精度</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算子融合</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梯度累加</a:t>
            </a:r>
            <a:endParaRPr lang="en-US" altLang="zh-CN" dirty="0">
              <a:solidFill>
                <a:srgbClr val="FFC000"/>
              </a:solidFill>
              <a:latin typeface="+mj-ea"/>
              <a:ea typeface="+mj-ea"/>
            </a:endParaRPr>
          </a:p>
        </p:txBody>
      </p:sp>
      <p:sp>
        <p:nvSpPr>
          <p:cNvPr id="11" name="TextBox 10">
            <a:extLst>
              <a:ext uri="{FF2B5EF4-FFF2-40B4-BE49-F238E27FC236}">
                <a16:creationId xmlns:a16="http://schemas.microsoft.com/office/drawing/2014/main" id="{A7020CD8-5297-49E1-8E1F-5C3C987A1103}"/>
              </a:ext>
            </a:extLst>
          </p:cNvPr>
          <p:cNvSpPr txBox="1"/>
          <p:nvPr/>
        </p:nvSpPr>
        <p:spPr>
          <a:xfrm>
            <a:off x="5563327" y="4976025"/>
            <a:ext cx="1457033" cy="689804"/>
          </a:xfrm>
          <a:prstGeom prst="rect">
            <a:avLst/>
          </a:prstGeom>
          <a:noFill/>
        </p:spPr>
        <p:txBody>
          <a:bodyPr wrap="square" lIns="0" tIns="0" rIns="0" bIns="0" rtlCol="0">
            <a:spAutoFit/>
          </a:bodyPr>
          <a:lstStyle/>
          <a:p>
            <a:pPr algn="ctr">
              <a:lnSpc>
                <a:spcPct val="130000"/>
              </a:lnSpc>
            </a:pPr>
            <a:r>
              <a:rPr lang="zh-CN" altLang="en-US" b="1" dirty="0">
                <a:solidFill>
                  <a:srgbClr val="C00000"/>
                </a:solidFill>
                <a:latin typeface="+mj-ea"/>
                <a:ea typeface="+mj-ea"/>
              </a:rPr>
              <a:t>服务器架构</a:t>
            </a:r>
            <a:endParaRPr lang="en-US" altLang="zh-CN" b="1" dirty="0">
              <a:solidFill>
                <a:srgbClr val="C00000"/>
              </a:solidFill>
              <a:latin typeface="+mj-ea"/>
              <a:ea typeface="+mj-ea"/>
            </a:endParaRPr>
          </a:p>
          <a:p>
            <a:pPr algn="ctr">
              <a:lnSpc>
                <a:spcPct val="130000"/>
              </a:lnSpc>
            </a:pPr>
            <a:r>
              <a:rPr lang="zh-CN" altLang="en-US" dirty="0">
                <a:solidFill>
                  <a:srgbClr val="FFC000"/>
                </a:solidFill>
                <a:latin typeface="+mj-ea"/>
                <a:ea typeface="+mj-ea"/>
              </a:rPr>
              <a:t>通信拓扑优化</a:t>
            </a:r>
            <a:endParaRPr lang="en-US" dirty="0" err="1">
              <a:solidFill>
                <a:srgbClr val="FFC000"/>
              </a:solidFill>
              <a:latin typeface="+mj-ea"/>
              <a:ea typeface="+mj-ea"/>
            </a:endParaRPr>
          </a:p>
        </p:txBody>
      </p:sp>
      <p:grpSp>
        <p:nvGrpSpPr>
          <p:cNvPr id="19" name="组合 18">
            <a:extLst>
              <a:ext uri="{FF2B5EF4-FFF2-40B4-BE49-F238E27FC236}">
                <a16:creationId xmlns:a16="http://schemas.microsoft.com/office/drawing/2014/main" id="{C99BE436-EFE7-1A43-8F61-143683F57298}"/>
              </a:ext>
            </a:extLst>
          </p:cNvPr>
          <p:cNvGrpSpPr/>
          <p:nvPr/>
        </p:nvGrpSpPr>
        <p:grpSpPr>
          <a:xfrm>
            <a:off x="3039255" y="1988840"/>
            <a:ext cx="5939446" cy="1067148"/>
            <a:chOff x="3039255" y="1988840"/>
            <a:chExt cx="5939446" cy="1067148"/>
          </a:xfrm>
        </p:grpSpPr>
        <p:sp>
          <p:nvSpPr>
            <p:cNvPr id="4" name="Left Brace 3">
              <a:extLst>
                <a:ext uri="{FF2B5EF4-FFF2-40B4-BE49-F238E27FC236}">
                  <a16:creationId xmlns:a16="http://schemas.microsoft.com/office/drawing/2014/main" id="{18288B34-8F2D-4FB4-A8DB-123842C4F7A0}"/>
                </a:ext>
              </a:extLst>
            </p:cNvPr>
            <p:cNvSpPr/>
            <p:nvPr/>
          </p:nvSpPr>
          <p:spPr>
            <a:xfrm rot="16200000">
              <a:off x="5904968" y="937397"/>
              <a:ext cx="237600" cy="324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8207710" y="2016124"/>
              <a:ext cx="240149" cy="108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6" name="TextBox 5">
              <a:extLst>
                <a:ext uri="{FF2B5EF4-FFF2-40B4-BE49-F238E27FC236}">
                  <a16:creationId xmlns:a16="http://schemas.microsoft.com/office/drawing/2014/main" id="{EF4C92BE-F97B-423B-AF0E-430B480A6B1F}"/>
                </a:ext>
              </a:extLst>
            </p:cNvPr>
            <p:cNvSpPr txBox="1"/>
            <p:nvPr/>
          </p:nvSpPr>
          <p:spPr>
            <a:xfrm>
              <a:off x="4990212" y="2778989"/>
              <a:ext cx="2077492"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模型相关，相对固定</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7841982" y="2778989"/>
              <a:ext cx="923330"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可变因素</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1A606C52-292D-DF4D-8409-2E907B58A5A0}"/>
                </a:ext>
              </a:extLst>
            </p:cNvPr>
            <p:cNvSpPr/>
            <p:nvPr/>
          </p:nvSpPr>
          <p:spPr>
            <a:xfrm>
              <a:off x="3039255" y="1988840"/>
              <a:ext cx="5939446" cy="400110"/>
            </a:xfrm>
            <a:prstGeom prst="rect">
              <a:avLst/>
            </a:prstGeom>
          </p:spPr>
          <p:txBody>
            <a:bodyPr wrap="none">
              <a:spAutoFit/>
            </a:bodyPr>
            <a:lstStyle/>
            <a:p>
              <a:pPr marL="0" indent="0">
                <a:buNone/>
              </a:pPr>
              <a:r>
                <a:rPr lang="zh-CN" altLang="en-US" sz="2000" dirty="0">
                  <a:solidFill>
                    <a:srgbClr val="374154"/>
                  </a:solidFill>
                  <a:latin typeface="+mj-ea"/>
                  <a:ea typeface="+mj-ea"/>
                </a:rPr>
                <a:t>训练耗时 </a:t>
              </a:r>
              <a:r>
                <a:rPr lang="en-US" altLang="zh-CN" sz="2000" dirty="0">
                  <a:solidFill>
                    <a:srgbClr val="374154"/>
                  </a:solidFill>
                  <a:latin typeface="+mj-ea"/>
                  <a:ea typeface="+mj-ea"/>
                </a:rPr>
                <a:t>=</a:t>
              </a:r>
              <a:r>
                <a:rPr lang="zh-CN" altLang="en-US" sz="2000" dirty="0">
                  <a:solidFill>
                    <a:srgbClr val="374154"/>
                  </a:solidFill>
                  <a:latin typeface="+mj-ea"/>
                  <a:ea typeface="+mj-ea"/>
                </a:rPr>
                <a:t> 训练数据规模 </a:t>
              </a:r>
              <a:r>
                <a:rPr lang="en-US" altLang="zh-CN" sz="2000" dirty="0">
                  <a:solidFill>
                    <a:srgbClr val="374154"/>
                  </a:solidFill>
                  <a:latin typeface="+mj-ea"/>
                  <a:ea typeface="+mj-ea"/>
                </a:rPr>
                <a:t>x </a:t>
              </a:r>
              <a:r>
                <a:rPr lang="zh-CN" altLang="en-US" sz="2000" dirty="0">
                  <a:solidFill>
                    <a:srgbClr val="374154"/>
                  </a:solidFill>
                  <a:latin typeface="+mj-ea"/>
                  <a:ea typeface="+mj-ea"/>
                </a:rPr>
                <a:t>单步计算量</a:t>
              </a:r>
              <a:r>
                <a:rPr lang="en-US" altLang="zh-CN" sz="2000" dirty="0">
                  <a:solidFill>
                    <a:srgbClr val="374154"/>
                  </a:solidFill>
                  <a:latin typeface="+mj-ea"/>
                  <a:ea typeface="+mj-ea"/>
                </a:rPr>
                <a:t> / </a:t>
              </a:r>
              <a:r>
                <a:rPr lang="zh-CN" altLang="en-US" sz="2000" dirty="0">
                  <a:solidFill>
                    <a:srgbClr val="374154"/>
                  </a:solidFill>
                  <a:latin typeface="+mj-ea"/>
                  <a:ea typeface="+mj-ea"/>
                </a:rPr>
                <a:t>计算速率</a:t>
              </a:r>
              <a:endParaRPr lang="en-US" altLang="zh-CN" sz="2000" dirty="0">
                <a:solidFill>
                  <a:srgbClr val="374154"/>
                </a:solidFill>
                <a:latin typeface="+mj-ea"/>
                <a:ea typeface="+mj-ea"/>
              </a:endParaRPr>
            </a:p>
          </p:txBody>
        </p:sp>
      </p:grpSp>
      <p:sp>
        <p:nvSpPr>
          <p:cNvPr id="20" name="矩形 19">
            <a:extLst>
              <a:ext uri="{FF2B5EF4-FFF2-40B4-BE49-F238E27FC236}">
                <a16:creationId xmlns:a16="http://schemas.microsoft.com/office/drawing/2014/main" id="{938493A9-2521-5541-93F8-F32AF7CB2819}"/>
              </a:ext>
            </a:extLst>
          </p:cNvPr>
          <p:cNvSpPr/>
          <p:nvPr/>
        </p:nvSpPr>
        <p:spPr>
          <a:xfrm>
            <a:off x="2209949" y="4146371"/>
            <a:ext cx="8132354" cy="400110"/>
          </a:xfrm>
          <a:prstGeom prst="rect">
            <a:avLst/>
          </a:prstGeom>
        </p:spPr>
        <p:txBody>
          <a:bodyPr wrap="none">
            <a:spAutoFit/>
          </a:bodyPr>
          <a:lstStyle/>
          <a:p>
            <a:r>
              <a:rPr lang="zh-CN" altLang="en-US" sz="2000" dirty="0">
                <a:solidFill>
                  <a:srgbClr val="374154"/>
                </a:solidFill>
                <a:latin typeface="+mj-ea"/>
                <a:ea typeface="+mj-ea"/>
              </a:rPr>
              <a:t>计算速率 </a:t>
            </a:r>
            <a:r>
              <a:rPr lang="en-US" altLang="zh-CN" sz="2000" dirty="0">
                <a:solidFill>
                  <a:srgbClr val="374154"/>
                </a:solidFill>
                <a:latin typeface="+mj-ea"/>
                <a:ea typeface="+mj-ea"/>
              </a:rPr>
              <a:t>=</a:t>
            </a:r>
            <a:r>
              <a:rPr lang="zh-CN" altLang="en-US" sz="2000" dirty="0">
                <a:solidFill>
                  <a:srgbClr val="374154"/>
                </a:solidFill>
                <a:latin typeface="+mj-ea"/>
                <a:ea typeface="+mj-ea"/>
              </a:rPr>
              <a:t> 单设备计算速率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设备数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多设备并行效率（加速比）</a:t>
            </a:r>
            <a:endParaRPr lang="en-US" altLang="zh-CN" sz="2000" dirty="0">
              <a:solidFill>
                <a:srgbClr val="374154"/>
              </a:solidFill>
              <a:latin typeface="+mj-ea"/>
              <a:ea typeface="+mj-ea"/>
            </a:endParaRPr>
          </a:p>
        </p:txBody>
      </p:sp>
      <p:sp>
        <p:nvSpPr>
          <p:cNvPr id="21" name="Text Placeholder 2">
            <a:extLst>
              <a:ext uri="{FF2B5EF4-FFF2-40B4-BE49-F238E27FC236}">
                <a16:creationId xmlns:a16="http://schemas.microsoft.com/office/drawing/2014/main" id="{4FB40855-4EB6-1C4B-A8D5-D19E646952D6}"/>
              </a:ext>
            </a:extLst>
          </p:cNvPr>
          <p:cNvSpPr txBox="1">
            <a:spLocks/>
          </p:cNvSpPr>
          <p:nvPr/>
        </p:nvSpPr>
        <p:spPr>
          <a:xfrm>
            <a:off x="623635" y="3543192"/>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Font typeface="Arial" panose="020B0604020202020204" pitchFamily="34" charset="0"/>
              <a:buChar char="•"/>
            </a:pPr>
            <a:r>
              <a:rPr lang="zh-CN" altLang="en-US" b="1" dirty="0"/>
              <a:t>计算速率：</a:t>
            </a:r>
            <a:endParaRPr lang="en-US" altLang="zh-CN" b="1" dirty="0"/>
          </a:p>
        </p:txBody>
      </p:sp>
      <p:sp>
        <p:nvSpPr>
          <p:cNvPr id="16" name="Left Brace 8">
            <a:extLst>
              <a:ext uri="{FF2B5EF4-FFF2-40B4-BE49-F238E27FC236}">
                <a16:creationId xmlns:a16="http://schemas.microsoft.com/office/drawing/2014/main" id="{B4267FFE-5501-3546-AE94-939064572179}"/>
              </a:ext>
            </a:extLst>
          </p:cNvPr>
          <p:cNvSpPr/>
          <p:nvPr/>
        </p:nvSpPr>
        <p:spPr>
          <a:xfrm rot="16200000">
            <a:off x="8405098" y="3220739"/>
            <a:ext cx="240150" cy="2936919"/>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2936919 h 2936919"/>
                      <a:gd name="connsiteX1" fmla="*/ 120075 w 240150"/>
                      <a:gd name="connsiteY1" fmla="*/ 2916907 h 2936919"/>
                      <a:gd name="connsiteX2" fmla="*/ 120075 w 240150"/>
                      <a:gd name="connsiteY2" fmla="*/ 2440762 h 2936919"/>
                      <a:gd name="connsiteX3" fmla="*/ 120075 w 240150"/>
                      <a:gd name="connsiteY3" fmla="*/ 2007469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72302 h 2936919"/>
                      <a:gd name="connsiteX8" fmla="*/ 120075 w 240150"/>
                      <a:gd name="connsiteY8" fmla="*/ 524726 h 2936919"/>
                      <a:gd name="connsiteX9" fmla="*/ 120075 w 240150"/>
                      <a:gd name="connsiteY9" fmla="*/ 20012 h 2936919"/>
                      <a:gd name="connsiteX10" fmla="*/ 240150 w 240150"/>
                      <a:gd name="connsiteY10" fmla="*/ 0 h 2936919"/>
                      <a:gd name="connsiteX11" fmla="*/ 240150 w 240150"/>
                      <a:gd name="connsiteY11" fmla="*/ 499276 h 2936919"/>
                      <a:gd name="connsiteX12" fmla="*/ 240150 w 240150"/>
                      <a:gd name="connsiteY12" fmla="*/ 1027922 h 2936919"/>
                      <a:gd name="connsiteX13" fmla="*/ 240150 w 240150"/>
                      <a:gd name="connsiteY13" fmla="*/ 1556567 h 2936919"/>
                      <a:gd name="connsiteX14" fmla="*/ 240150 w 240150"/>
                      <a:gd name="connsiteY14" fmla="*/ 2085212 h 2936919"/>
                      <a:gd name="connsiteX15" fmla="*/ 240150 w 240150"/>
                      <a:gd name="connsiteY15" fmla="*/ 2936919 h 2936919"/>
                      <a:gd name="connsiteX0" fmla="*/ 240150 w 240150"/>
                      <a:gd name="connsiteY0" fmla="*/ 2936919 h 2936919"/>
                      <a:gd name="connsiteX1" fmla="*/ 120075 w 240150"/>
                      <a:gd name="connsiteY1" fmla="*/ 2916907 h 2936919"/>
                      <a:gd name="connsiteX2" fmla="*/ 120075 w 240150"/>
                      <a:gd name="connsiteY2" fmla="*/ 2469330 h 2936919"/>
                      <a:gd name="connsiteX3" fmla="*/ 120075 w 240150"/>
                      <a:gd name="connsiteY3" fmla="*/ 1978901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58018 h 2936919"/>
                      <a:gd name="connsiteX8" fmla="*/ 120075 w 240150"/>
                      <a:gd name="connsiteY8" fmla="*/ 524726 h 2936919"/>
                      <a:gd name="connsiteX9" fmla="*/ 120075 w 240150"/>
                      <a:gd name="connsiteY9" fmla="*/ 20012 h 2936919"/>
                      <a:gd name="connsiteX10" fmla="*/ 240150 w 240150"/>
                      <a:gd name="connsiteY10" fmla="*/ 0 h 293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150" h="2936919" stroke="0" extrusionOk="0">
                        <a:moveTo>
                          <a:pt x="240150" y="2936919"/>
                        </a:moveTo>
                        <a:cubicBezTo>
                          <a:pt x="175558" y="2936861"/>
                          <a:pt x="119410" y="2927667"/>
                          <a:pt x="120075" y="2916907"/>
                        </a:cubicBezTo>
                        <a:cubicBezTo>
                          <a:pt x="107281" y="2710146"/>
                          <a:pt x="126113" y="2556285"/>
                          <a:pt x="120075" y="2440762"/>
                        </a:cubicBezTo>
                        <a:cubicBezTo>
                          <a:pt x="114037" y="2325239"/>
                          <a:pt x="107549" y="2095960"/>
                          <a:pt x="120075" y="2007469"/>
                        </a:cubicBezTo>
                        <a:cubicBezTo>
                          <a:pt x="132601" y="1918978"/>
                          <a:pt x="124605" y="1593507"/>
                          <a:pt x="120075" y="1488471"/>
                        </a:cubicBezTo>
                        <a:cubicBezTo>
                          <a:pt x="115131" y="1481322"/>
                          <a:pt x="60251" y="1477153"/>
                          <a:pt x="0" y="1468459"/>
                        </a:cubicBezTo>
                        <a:cubicBezTo>
                          <a:pt x="68870" y="1469394"/>
                          <a:pt x="118531" y="1460365"/>
                          <a:pt x="120075" y="1448447"/>
                        </a:cubicBezTo>
                        <a:cubicBezTo>
                          <a:pt x="104584" y="1229878"/>
                          <a:pt x="128946" y="1197049"/>
                          <a:pt x="120075" y="972302"/>
                        </a:cubicBezTo>
                        <a:cubicBezTo>
                          <a:pt x="111204" y="747556"/>
                          <a:pt x="117625" y="650301"/>
                          <a:pt x="120075" y="524726"/>
                        </a:cubicBezTo>
                        <a:cubicBezTo>
                          <a:pt x="122525" y="399151"/>
                          <a:pt x="117818" y="210366"/>
                          <a:pt x="120075" y="20012"/>
                        </a:cubicBezTo>
                        <a:cubicBezTo>
                          <a:pt x="110502" y="9176"/>
                          <a:pt x="174993" y="-12159"/>
                          <a:pt x="240150" y="0"/>
                        </a:cubicBezTo>
                        <a:cubicBezTo>
                          <a:pt x="226277" y="221935"/>
                          <a:pt x="259528" y="326040"/>
                          <a:pt x="240150" y="499276"/>
                        </a:cubicBezTo>
                        <a:cubicBezTo>
                          <a:pt x="220772" y="672512"/>
                          <a:pt x="235980" y="872384"/>
                          <a:pt x="240150" y="1027922"/>
                        </a:cubicBezTo>
                        <a:cubicBezTo>
                          <a:pt x="244320" y="1183460"/>
                          <a:pt x="234267" y="1418880"/>
                          <a:pt x="240150" y="1556567"/>
                        </a:cubicBezTo>
                        <a:cubicBezTo>
                          <a:pt x="246033" y="1694254"/>
                          <a:pt x="221259" y="1857168"/>
                          <a:pt x="240150" y="2085212"/>
                        </a:cubicBezTo>
                        <a:cubicBezTo>
                          <a:pt x="259041" y="2313257"/>
                          <a:pt x="222499" y="2765911"/>
                          <a:pt x="240150" y="2936919"/>
                        </a:cubicBezTo>
                        <a:close/>
                      </a:path>
                      <a:path w="240150" h="2936919" fill="none" extrusionOk="0">
                        <a:moveTo>
                          <a:pt x="240150" y="2936919"/>
                        </a:moveTo>
                        <a:cubicBezTo>
                          <a:pt x="175808" y="2937613"/>
                          <a:pt x="119685" y="2925787"/>
                          <a:pt x="120075" y="2916907"/>
                        </a:cubicBezTo>
                        <a:cubicBezTo>
                          <a:pt x="111691" y="2815130"/>
                          <a:pt x="103165" y="2658038"/>
                          <a:pt x="120075" y="2469330"/>
                        </a:cubicBezTo>
                        <a:cubicBezTo>
                          <a:pt x="136985" y="2280622"/>
                          <a:pt x="98998" y="2140052"/>
                          <a:pt x="120075" y="1978901"/>
                        </a:cubicBezTo>
                        <a:cubicBezTo>
                          <a:pt x="141152" y="1817750"/>
                          <a:pt x="108301" y="1733652"/>
                          <a:pt x="120075" y="1488471"/>
                        </a:cubicBezTo>
                        <a:cubicBezTo>
                          <a:pt x="112432" y="1482682"/>
                          <a:pt x="60314" y="1461851"/>
                          <a:pt x="0" y="1468459"/>
                        </a:cubicBezTo>
                        <a:cubicBezTo>
                          <a:pt x="66095" y="1467927"/>
                          <a:pt x="121209" y="1459889"/>
                          <a:pt x="120075" y="1448447"/>
                        </a:cubicBezTo>
                        <a:cubicBezTo>
                          <a:pt x="136889" y="1270657"/>
                          <a:pt x="133207" y="1080308"/>
                          <a:pt x="120075" y="958018"/>
                        </a:cubicBezTo>
                        <a:cubicBezTo>
                          <a:pt x="106943" y="835728"/>
                          <a:pt x="102644" y="714787"/>
                          <a:pt x="120075" y="524726"/>
                        </a:cubicBezTo>
                        <a:cubicBezTo>
                          <a:pt x="137506" y="334665"/>
                          <a:pt x="104473" y="197068"/>
                          <a:pt x="120075" y="20012"/>
                        </a:cubicBezTo>
                        <a:cubicBezTo>
                          <a:pt x="125584" y="4964"/>
                          <a:pt x="175729" y="10467"/>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8" name="TextBox 9">
            <a:extLst>
              <a:ext uri="{FF2B5EF4-FFF2-40B4-BE49-F238E27FC236}">
                <a16:creationId xmlns:a16="http://schemas.microsoft.com/office/drawing/2014/main" id="{238B594C-1F82-7C4F-94D3-D88C80C80F06}"/>
              </a:ext>
            </a:extLst>
          </p:cNvPr>
          <p:cNvSpPr txBox="1"/>
          <p:nvPr/>
        </p:nvSpPr>
        <p:spPr>
          <a:xfrm>
            <a:off x="8082520" y="4972544"/>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数据并行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模型并行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流水并行</a:t>
            </a:r>
            <a:endParaRPr lang="en-US" altLang="zh-CN" dirty="0">
              <a:solidFill>
                <a:srgbClr val="FFC000"/>
              </a:solidFill>
              <a:latin typeface="+mj-ea"/>
              <a:ea typeface="+mj-ea"/>
            </a:endParaRPr>
          </a:p>
        </p:txBody>
      </p:sp>
    </p:spTree>
    <p:extLst>
      <p:ext uri="{BB962C8B-B14F-4D97-AF65-F5344CB8AC3E}">
        <p14:creationId xmlns:p14="http://schemas.microsoft.com/office/powerpoint/2010/main" val="248803167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6"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分布式架构：参数服务器</a:t>
            </a:r>
            <a:endParaRPr kumimoji="1" lang="zh-CN" altLang="en-US" dirty="0"/>
          </a:p>
        </p:txBody>
      </p:sp>
      <p:sp>
        <p:nvSpPr>
          <p:cNvPr id="3" name="内容占位符 2">
            <a:extLst>
              <a:ext uri="{FF2B5EF4-FFF2-40B4-BE49-F238E27FC236}">
                <a16:creationId xmlns:a16="http://schemas.microsoft.com/office/drawing/2014/main" id="{412FF2D9-85F1-4641-8D89-D19A210BE45F}"/>
              </a:ext>
            </a:extLst>
          </p:cNvPr>
          <p:cNvSpPr>
            <a:spLocks noGrp="1"/>
          </p:cNvSpPr>
          <p:nvPr>
            <p:ph sz="half" idx="1"/>
          </p:nvPr>
        </p:nvSpPr>
        <p:spPr>
          <a:xfrm>
            <a:off x="623635" y="1412776"/>
            <a:ext cx="10963473" cy="936104"/>
          </a:xfrm>
        </p:spPr>
        <p:txBody>
          <a:bodyPr/>
          <a:lstStyle/>
          <a:p>
            <a:pPr marL="0" indent="0">
              <a:buNone/>
            </a:pPr>
            <a:r>
              <a:rPr lang="zh-CN" altLang="en-US" sz="1800" dirty="0"/>
              <a:t>（</a:t>
            </a:r>
            <a:r>
              <a:rPr lang="en-US" altLang="zh-CN" sz="1800" dirty="0"/>
              <a:t>1</a:t>
            </a:r>
            <a:r>
              <a:rPr lang="zh-CN" altLang="en-US" sz="1800" dirty="0"/>
              <a:t>）计算损失和梯度（</a:t>
            </a:r>
            <a:r>
              <a:rPr lang="en-US" altLang="zh-CN" sz="1800" dirty="0"/>
              <a:t>2</a:t>
            </a:r>
            <a:r>
              <a:rPr lang="zh-CN" altLang="en-US" sz="1800" dirty="0"/>
              <a:t>）梯度聚合（</a:t>
            </a:r>
            <a:r>
              <a:rPr lang="en-US" altLang="zh-CN" sz="1800" dirty="0"/>
              <a:t>3</a:t>
            </a:r>
            <a:r>
              <a:rPr lang="zh-CN" altLang="en-US" sz="1800" dirty="0"/>
              <a:t>）参数更新并参数重新广播</a:t>
            </a:r>
            <a:endParaRPr kumimoji="1" lang="zh-CN" altLang="en-US" sz="1800" dirty="0"/>
          </a:p>
        </p:txBody>
      </p:sp>
      <p:pic>
        <p:nvPicPr>
          <p:cNvPr id="4" name="图片 3">
            <a:extLst>
              <a:ext uri="{FF2B5EF4-FFF2-40B4-BE49-F238E27FC236}">
                <a16:creationId xmlns:a16="http://schemas.microsoft.com/office/drawing/2014/main" id="{4892A5B7-42D6-E24E-BDAC-1B819E96FB5D}"/>
              </a:ext>
            </a:extLst>
          </p:cNvPr>
          <p:cNvPicPr>
            <a:picLocks noChangeAspect="1"/>
          </p:cNvPicPr>
          <p:nvPr/>
        </p:nvPicPr>
        <p:blipFill>
          <a:blip r:embed="rId2"/>
          <a:stretch>
            <a:fillRect/>
          </a:stretch>
        </p:blipFill>
        <p:spPr>
          <a:xfrm>
            <a:off x="409749" y="2276872"/>
            <a:ext cx="11000973" cy="3587274"/>
          </a:xfrm>
          <a:prstGeom prst="rect">
            <a:avLst/>
          </a:prstGeom>
        </p:spPr>
      </p:pic>
    </p:spTree>
    <p:extLst>
      <p:ext uri="{BB962C8B-B14F-4D97-AF65-F5344CB8AC3E}">
        <p14:creationId xmlns:p14="http://schemas.microsoft.com/office/powerpoint/2010/main" val="120536030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C07C5-A3F1-2449-B0AF-A99DB03F5E27}"/>
              </a:ext>
            </a:extLst>
          </p:cNvPr>
          <p:cNvSpPr>
            <a:spLocks noGrp="1"/>
          </p:cNvSpPr>
          <p:nvPr>
            <p:ph type="title"/>
          </p:nvPr>
        </p:nvSpPr>
        <p:spPr/>
        <p:txBody>
          <a:bodyPr/>
          <a:lstStyle/>
          <a:p>
            <a:r>
              <a:rPr lang="zh-CN" altLang="en-US" dirty="0">
                <a:solidFill>
                  <a:srgbClr val="C00000"/>
                </a:solidFill>
              </a:rPr>
              <a:t>分布式 同步并行</a:t>
            </a:r>
          </a:p>
        </p:txBody>
      </p:sp>
      <p:pic>
        <p:nvPicPr>
          <p:cNvPr id="4" name="内容占位符 3">
            <a:extLst>
              <a:ext uri="{FF2B5EF4-FFF2-40B4-BE49-F238E27FC236}">
                <a16:creationId xmlns:a16="http://schemas.microsoft.com/office/drawing/2014/main" id="{921116C6-42C6-3E45-8DBC-70E929810165}"/>
              </a:ext>
            </a:extLst>
          </p:cNvPr>
          <p:cNvPicPr>
            <a:picLocks noGrp="1" noChangeAspect="1"/>
          </p:cNvPicPr>
          <p:nvPr>
            <p:ph sz="half" idx="1"/>
          </p:nvPr>
        </p:nvPicPr>
        <p:blipFill>
          <a:blip r:embed="rId2"/>
          <a:stretch>
            <a:fillRect/>
          </a:stretch>
        </p:blipFill>
        <p:spPr>
          <a:xfrm>
            <a:off x="1931650" y="3212976"/>
            <a:ext cx="8115300" cy="2616200"/>
          </a:xfrm>
          <a:prstGeom prst="rect">
            <a:avLst/>
          </a:prstGeom>
        </p:spPr>
      </p:pic>
      <p:sp>
        <p:nvSpPr>
          <p:cNvPr id="6" name="内容占位符 2">
            <a:extLst>
              <a:ext uri="{FF2B5EF4-FFF2-40B4-BE49-F238E27FC236}">
                <a16:creationId xmlns:a16="http://schemas.microsoft.com/office/drawing/2014/main" id="{04B42B4C-2B9B-3742-8816-64FFA4FEBC52}"/>
              </a:ext>
            </a:extLst>
          </p:cNvPr>
          <p:cNvSpPr txBox="1">
            <a:spLocks/>
          </p:cNvSpPr>
          <p:nvPr/>
        </p:nvSpPr>
        <p:spPr>
          <a:xfrm>
            <a:off x="623635" y="1412776"/>
            <a:ext cx="10963473" cy="136989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1800" dirty="0"/>
              <a:t>必须等全部工作节点完成了本次通信之后才能继续下一轮本地计算</a:t>
            </a:r>
            <a:endParaRPr lang="en-US" altLang="zh-CN" sz="1800" dirty="0"/>
          </a:p>
          <a:p>
            <a:r>
              <a:rPr lang="zh-CN" altLang="en-US" sz="1800" b="1" dirty="0"/>
              <a:t>优点：</a:t>
            </a:r>
            <a:r>
              <a:rPr lang="zh-CN" altLang="en-US" sz="1800" dirty="0"/>
              <a:t>本地计算和通信同步严格顺序化，能够容易地保证并行的执行逻辑于串行相同</a:t>
            </a:r>
            <a:endParaRPr lang="en-US" altLang="zh-CN" sz="1800" dirty="0"/>
          </a:p>
          <a:p>
            <a:r>
              <a:rPr lang="zh-CN" altLang="en-US" sz="1800" b="1" dirty="0"/>
              <a:t>缺点：</a:t>
            </a:r>
            <a:r>
              <a:rPr lang="zh-CN" altLang="en-US" sz="1800" dirty="0"/>
              <a:t>本地计算更早的工作节点需要等待其它工作节点处理，造成了计算硬件的浪费。</a:t>
            </a:r>
          </a:p>
        </p:txBody>
      </p:sp>
    </p:spTree>
    <p:extLst>
      <p:ext uri="{BB962C8B-B14F-4D97-AF65-F5344CB8AC3E}">
        <p14:creationId xmlns:p14="http://schemas.microsoft.com/office/powerpoint/2010/main" val="22540724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C07C5-A3F1-2449-B0AF-A99DB03F5E27}"/>
              </a:ext>
            </a:extLst>
          </p:cNvPr>
          <p:cNvSpPr>
            <a:spLocks noGrp="1"/>
          </p:cNvSpPr>
          <p:nvPr>
            <p:ph type="title"/>
          </p:nvPr>
        </p:nvSpPr>
        <p:spPr/>
        <p:txBody>
          <a:bodyPr/>
          <a:lstStyle/>
          <a:p>
            <a:r>
              <a:rPr lang="zh-CN" altLang="en-US" dirty="0">
                <a:solidFill>
                  <a:srgbClr val="C00000"/>
                </a:solidFill>
              </a:rPr>
              <a:t>分布式 异步并行</a:t>
            </a:r>
          </a:p>
        </p:txBody>
      </p:sp>
      <p:sp>
        <p:nvSpPr>
          <p:cNvPr id="6" name="内容占位符 2">
            <a:extLst>
              <a:ext uri="{FF2B5EF4-FFF2-40B4-BE49-F238E27FC236}">
                <a16:creationId xmlns:a16="http://schemas.microsoft.com/office/drawing/2014/main" id="{04B42B4C-2B9B-3742-8816-64FFA4FEBC52}"/>
              </a:ext>
            </a:extLst>
          </p:cNvPr>
          <p:cNvSpPr txBox="1">
            <a:spLocks/>
          </p:cNvSpPr>
          <p:nvPr/>
        </p:nvSpPr>
        <p:spPr>
          <a:xfrm>
            <a:off x="623635" y="1412776"/>
            <a:ext cx="10963473" cy="136989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1800" dirty="0"/>
              <a:t>当前</a:t>
            </a:r>
            <a:r>
              <a:rPr lang="en-US" altLang="zh-CN" sz="1800" dirty="0"/>
              <a:t>batch</a:t>
            </a:r>
            <a:r>
              <a:rPr lang="zh-CN" altLang="en-US" sz="1800" dirty="0"/>
              <a:t>迭代完后与其他服务器进行通信传输网络模型参数</a:t>
            </a:r>
            <a:endParaRPr lang="en-US" altLang="zh-CN" sz="1800" dirty="0"/>
          </a:p>
          <a:p>
            <a:r>
              <a:rPr lang="zh-CN" altLang="en-US" sz="1800" b="1" dirty="0"/>
              <a:t>优点：</a:t>
            </a:r>
            <a:r>
              <a:rPr lang="zh-CN" altLang="en-US" sz="1800" dirty="0"/>
              <a:t>执行效率高，中间除了单机通信时间以外没有任何通信和执行之间的阻塞等待</a:t>
            </a:r>
            <a:endParaRPr lang="en-US" altLang="zh-CN" sz="1800" dirty="0"/>
          </a:p>
          <a:p>
            <a:r>
              <a:rPr lang="zh-CN" altLang="en-US" sz="1800" b="1" dirty="0"/>
              <a:t>缺点：</a:t>
            </a:r>
            <a:r>
              <a:rPr lang="zh-CN" altLang="en-US" sz="1800" dirty="0"/>
              <a:t>网络模型训练不收敛，训练时间长，模型参数反复使用导致无法工业化</a:t>
            </a:r>
          </a:p>
        </p:txBody>
      </p:sp>
      <p:pic>
        <p:nvPicPr>
          <p:cNvPr id="5" name="图片 4">
            <a:extLst>
              <a:ext uri="{FF2B5EF4-FFF2-40B4-BE49-F238E27FC236}">
                <a16:creationId xmlns:a16="http://schemas.microsoft.com/office/drawing/2014/main" id="{5446C8CC-3708-624E-B0B0-040B68762635}"/>
              </a:ext>
            </a:extLst>
          </p:cNvPr>
          <p:cNvPicPr>
            <a:picLocks noChangeAspect="1"/>
          </p:cNvPicPr>
          <p:nvPr/>
        </p:nvPicPr>
        <p:blipFill>
          <a:blip r:embed="rId2"/>
          <a:stretch>
            <a:fillRect/>
          </a:stretch>
        </p:blipFill>
        <p:spPr>
          <a:xfrm>
            <a:off x="1931650" y="3142710"/>
            <a:ext cx="8115300" cy="2692400"/>
          </a:xfrm>
          <a:prstGeom prst="rect">
            <a:avLst/>
          </a:prstGeom>
        </p:spPr>
      </p:pic>
    </p:spTree>
    <p:extLst>
      <p:ext uri="{BB962C8B-B14F-4D97-AF65-F5344CB8AC3E}">
        <p14:creationId xmlns:p14="http://schemas.microsoft.com/office/powerpoint/2010/main" val="288230659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C07C5-A3F1-2449-B0AF-A99DB03F5E27}"/>
              </a:ext>
            </a:extLst>
          </p:cNvPr>
          <p:cNvSpPr>
            <a:spLocks noGrp="1"/>
          </p:cNvSpPr>
          <p:nvPr>
            <p:ph type="title"/>
          </p:nvPr>
        </p:nvSpPr>
        <p:spPr/>
        <p:txBody>
          <a:bodyPr/>
          <a:lstStyle/>
          <a:p>
            <a:r>
              <a:rPr lang="zh-CN" altLang="en-US" dirty="0">
                <a:solidFill>
                  <a:srgbClr val="C00000"/>
                </a:solidFill>
              </a:rPr>
              <a:t>分布式 半同步并行</a:t>
            </a:r>
          </a:p>
        </p:txBody>
      </p:sp>
      <p:sp>
        <p:nvSpPr>
          <p:cNvPr id="6" name="内容占位符 2">
            <a:extLst>
              <a:ext uri="{FF2B5EF4-FFF2-40B4-BE49-F238E27FC236}">
                <a16:creationId xmlns:a16="http://schemas.microsoft.com/office/drawing/2014/main" id="{04B42B4C-2B9B-3742-8816-64FFA4FEBC52}"/>
              </a:ext>
            </a:extLst>
          </p:cNvPr>
          <p:cNvSpPr txBox="1">
            <a:spLocks/>
          </p:cNvSpPr>
          <p:nvPr/>
        </p:nvSpPr>
        <p:spPr>
          <a:xfrm>
            <a:off x="623635" y="1412776"/>
            <a:ext cx="10963473" cy="93610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1800" dirty="0"/>
              <a:t>通过</a:t>
            </a:r>
            <a:r>
              <a:rPr lang="zh-CN" altLang="en-US" sz="1800" b="1" dirty="0"/>
              <a:t>动态限制进度推进范围</a:t>
            </a:r>
            <a:r>
              <a:rPr lang="zh-CN" altLang="en-US" sz="1800" dirty="0"/>
              <a:t>，有限定的宽松同步障的通信协调并行</a:t>
            </a:r>
            <a:endParaRPr lang="en-US" altLang="zh-CN" sz="1800" dirty="0"/>
          </a:p>
          <a:p>
            <a:r>
              <a:rPr lang="zh-CN" altLang="en-US" sz="1800" dirty="0"/>
              <a:t>跟踪各节点进度并维护最慢节点，保证计算最快和最慢节点差距在一个预定的范围内</a:t>
            </a:r>
          </a:p>
        </p:txBody>
      </p:sp>
      <p:pic>
        <p:nvPicPr>
          <p:cNvPr id="4" name="图片 3">
            <a:extLst>
              <a:ext uri="{FF2B5EF4-FFF2-40B4-BE49-F238E27FC236}">
                <a16:creationId xmlns:a16="http://schemas.microsoft.com/office/drawing/2014/main" id="{B7032254-A24E-AA43-81FF-F3894832856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87575" y="2420888"/>
            <a:ext cx="7221611" cy="3600400"/>
          </a:xfrm>
          <a:prstGeom prst="rect">
            <a:avLst/>
          </a:prstGeom>
        </p:spPr>
      </p:pic>
    </p:spTree>
    <p:extLst>
      <p:ext uri="{BB962C8B-B14F-4D97-AF65-F5344CB8AC3E}">
        <p14:creationId xmlns:p14="http://schemas.microsoft.com/office/powerpoint/2010/main" val="198449384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16644</TotalTime>
  <Words>590</Words>
  <Application>Microsoft Macintosh PowerPoint</Application>
  <PresentationFormat>自定义</PresentationFormat>
  <Paragraphs>66</Paragraphs>
  <Slides>19</Slides>
  <Notes>2</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19</vt:i4>
      </vt:variant>
    </vt:vector>
  </HeadingPairs>
  <TitlesOfParts>
    <vt:vector size="39"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Cambria Math</vt:lpstr>
      <vt:lpstr>Franklin Gothic Book</vt:lpstr>
      <vt:lpstr>Wingdings</vt:lpstr>
      <vt:lpstr>Title1</vt:lpstr>
      <vt:lpstr>Title2</vt:lpstr>
      <vt:lpstr>content01</vt:lpstr>
      <vt:lpstr>Content02</vt:lpstr>
      <vt:lpstr>code01</vt:lpstr>
      <vt:lpstr>Thankyou</vt:lpstr>
      <vt:lpstr>PowerPoint 演示文稿</vt:lpstr>
      <vt:lpstr>PowerPoint 演示文稿</vt:lpstr>
      <vt:lpstr>分布式系统：分布式并行架构</vt:lpstr>
      <vt:lpstr>加速比</vt:lpstr>
      <vt:lpstr>分布式系统：分布式并行架构</vt:lpstr>
      <vt:lpstr>分布式架构：参数服务器</vt:lpstr>
      <vt:lpstr>分布式 同步并行</vt:lpstr>
      <vt:lpstr>分布式 异步并行</vt:lpstr>
      <vt:lpstr>分布式 半同步并行</vt:lpstr>
      <vt:lpstr>环同步（Ring Synchronization）</vt:lpstr>
      <vt:lpstr>环同步（Ring Synchronization）</vt:lpstr>
      <vt:lpstr>环同步（Ring Synchronization）</vt:lpstr>
      <vt:lpstr>环同步（Ring Synchronization）</vt:lpstr>
      <vt:lpstr>环同步 Ring All Reduce(I)</vt:lpstr>
      <vt:lpstr>环同步 Ring All Reduce(II) Scatter-reduce</vt:lpstr>
      <vt:lpstr>环同步 Ring All Reduce(III) All Gather</vt:lpstr>
      <vt:lpstr>环同步：Ring All Reduce</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1993</cp:revision>
  <dcterms:created xsi:type="dcterms:W3CDTF">2015-01-14T10:38:57Z</dcterms:created>
  <dcterms:modified xsi:type="dcterms:W3CDTF">2022-12-14T15:18:07Z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